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6120680"/>
          </a:xfrm>
        </p:spPr>
        <p:txBody>
          <a:bodyPr>
            <a:normAutofit fontScale="90000"/>
          </a:bodyPr>
          <a:lstStyle/>
          <a:p>
            <a:r>
              <a:rPr lang="ru-RU" sz="4000" b="1" i="0" dirty="0">
                <a:solidFill>
                  <a:srgbClr val="231F20"/>
                </a:solidFill>
                <a:effectLst/>
                <a:latin typeface="TimesNewRomanPS-BoldMT"/>
              </a:rPr>
              <a:t>КОМПЛЕКСНЫЕ ДИАГНОСТИЧЕСКИЕ ТЕСТЫ ДЛЯ ДЕТЕЙ БИЛИНГВОВ С РУССКИМ КАК ОДНИМ ИЗ РОДНЫХ</a:t>
            </a:r>
            <a:br>
              <a:rPr lang="ru-RU" sz="4000" b="1" i="0" dirty="0">
                <a:solidFill>
                  <a:srgbClr val="231F20"/>
                </a:solidFill>
                <a:effectLst/>
                <a:latin typeface="TimesNewRomanPS-BoldMT"/>
              </a:rPr>
            </a:br>
            <a:r>
              <a:rPr lang="ru-RU" sz="4000" b="1" i="0" dirty="0">
                <a:solidFill>
                  <a:srgbClr val="231F20"/>
                </a:solidFill>
                <a:effectLst/>
                <a:latin typeface="TimesNewRomanPS-BoldMT"/>
              </a:rPr>
              <a:t>ОТ 3 ДО 6 лет: </a:t>
            </a:r>
            <a:r>
              <a:rPr lang="ru-RU" b="1" i="0" dirty="0">
                <a:solidFill>
                  <a:srgbClr val="231F20"/>
                </a:solidFill>
                <a:effectLst/>
                <a:latin typeface="TimesNewRomanPS-BoldMT"/>
              </a:rPr>
              <a:t/>
            </a:r>
            <a:br>
              <a:rPr lang="ru-RU" b="1" i="0" dirty="0">
                <a:solidFill>
                  <a:srgbClr val="231F20"/>
                </a:solidFill>
                <a:effectLst/>
                <a:latin typeface="TimesNewRomanPS-BoldMT"/>
              </a:rPr>
            </a:br>
            <a:r>
              <a:rPr lang="ru-RU" sz="3600" b="1" i="0" dirty="0">
                <a:solidFill>
                  <a:srgbClr val="231F20"/>
                </a:solidFill>
                <a:effectLst/>
                <a:latin typeface="TimesNewRomanPS-BoldMT"/>
              </a:rPr>
              <a:t>ПРАКТИЧЕСКИЕ РЕКОМЕНДАЦИИ</a:t>
            </a:r>
            <a:r>
              <a:rPr lang="ru-RU" sz="3600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/>
              <a:t/>
            </a:r>
            <a:br>
              <a:rPr lang="ru-RU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33330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6413" t="36781" r="12894" b="17242"/>
          <a:stretch/>
        </p:blipFill>
        <p:spPr bwMode="auto">
          <a:xfrm>
            <a:off x="93471" y="1700808"/>
            <a:ext cx="9036496" cy="36669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i="0" dirty="0">
                <a:solidFill>
                  <a:srgbClr val="231F20"/>
                </a:solidFill>
                <a:effectLst/>
                <a:latin typeface="TimesNewRomanPS-BoldMT"/>
              </a:rPr>
              <a:t>3. Какая буква спряталась на картинке? Чтобы найти её, назови всё, что видишь на рисунке! С этой буквы начинаются все эти слова!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7054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435280" cy="5649491"/>
          </a:xfrm>
        </p:spPr>
        <p:txBody>
          <a:bodyPr>
            <a:normAutofit/>
          </a:bodyPr>
          <a:lstStyle/>
          <a:p>
            <a:endParaRPr lang="ru-RU" b="0" i="0" dirty="0">
              <a:solidFill>
                <a:srgbClr val="231F20"/>
              </a:solidFill>
              <a:effectLst/>
              <a:latin typeface="TimesNewRomanPSMT"/>
            </a:endParaRPr>
          </a:p>
          <a:p>
            <a:endParaRPr lang="ru-RU" dirty="0">
              <a:solidFill>
                <a:srgbClr val="231F20"/>
              </a:solidFill>
              <a:latin typeface="TimesNewRomanPSMT"/>
            </a:endParaRPr>
          </a:p>
          <a:p>
            <a:endParaRPr lang="ru-RU" b="0" i="0" dirty="0">
              <a:solidFill>
                <a:srgbClr val="231F20"/>
              </a:solidFill>
              <a:effectLst/>
              <a:latin typeface="TimesNewRomanPSMT"/>
            </a:endParaRPr>
          </a:p>
          <a:p>
            <a:endParaRPr lang="ru-RU" dirty="0">
              <a:solidFill>
                <a:srgbClr val="231F20"/>
              </a:solidFill>
              <a:latin typeface="TimesNewRomanPSMT"/>
            </a:endParaRPr>
          </a:p>
          <a:p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3. Это задание не предусматривает поиска изображения буквы. Предложите ребенку называть</a:t>
            </a:r>
            <a:b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</a:br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все, что он видит на картинке, потом помогите ему наводящим вопросом «На какую букву</a:t>
            </a:r>
            <a:b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</a:br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начинаются слова?».</a:t>
            </a:r>
            <a:endParaRPr lang="ru-RU" dirty="0">
              <a:solidFill>
                <a:srgbClr val="231F20"/>
              </a:solidFill>
              <a:latin typeface="TimesNewRomanPSMT"/>
            </a:endParaRPr>
          </a:p>
          <a:p>
            <a:r>
              <a:rPr lang="ru-RU" b="1" i="0" dirty="0">
                <a:solidFill>
                  <a:srgbClr val="231F20"/>
                </a:solidFill>
                <a:effectLst/>
                <a:latin typeface="TimesNewRomanPS-BoldMT"/>
              </a:rPr>
              <a:t>Знаешь ли ты этих героев? Назови их по-русски! Расскажи, какие они в русских</a:t>
            </a:r>
            <a:br>
              <a:rPr lang="ru-RU" b="1" i="0" dirty="0">
                <a:solidFill>
                  <a:srgbClr val="231F20"/>
                </a:solidFill>
                <a:effectLst/>
                <a:latin typeface="TimesNewRomanPS-BoldMT"/>
              </a:rPr>
            </a:br>
            <a:r>
              <a:rPr lang="ru-RU" b="1" i="0" dirty="0">
                <a:solidFill>
                  <a:srgbClr val="231F20"/>
                </a:solidFill>
                <a:effectLst/>
                <a:latin typeface="TimesNewRomanPS-BoldMT"/>
              </a:rPr>
              <a:t>сказках. Из какой сказки они пришли к нам?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142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525963"/>
          </a:xfrm>
        </p:spPr>
        <p:txBody>
          <a:bodyPr/>
          <a:lstStyle/>
          <a:p>
            <a:endParaRPr lang="ru-RU" b="0" i="0" dirty="0">
              <a:solidFill>
                <a:srgbClr val="231F20"/>
              </a:solidFill>
              <a:effectLst/>
              <a:latin typeface="TimesNewRomanPSMT"/>
            </a:endParaRPr>
          </a:p>
          <a:p>
            <a:endParaRPr lang="ru-RU" dirty="0">
              <a:solidFill>
                <a:srgbClr val="231F20"/>
              </a:solidFill>
              <a:latin typeface="TimesNewRomanPSMT"/>
            </a:endParaRPr>
          </a:p>
          <a:p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– как названы персонажи</a:t>
            </a:r>
            <a:r>
              <a:rPr lang="ru-RU" dirty="0"/>
              <a:t> </a:t>
            </a:r>
            <a:br>
              <a:rPr lang="ru-RU" dirty="0"/>
            </a:br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– на каком языке описываются характерные черты персонажей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- </a:t>
            </a:r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соответствует ли избранный ребенком язык языку родины персонажа?</a:t>
            </a:r>
            <a:b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</a:br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По окончании </a:t>
            </a:r>
            <a:r>
              <a:rPr lang="ru-RU" b="0" i="0" dirty="0" err="1" smtClean="0">
                <a:solidFill>
                  <a:srgbClr val="231F20"/>
                </a:solidFill>
                <a:effectLst/>
                <a:latin typeface="TimesNewRomanPSMT"/>
              </a:rPr>
              <a:t>субтеста</a:t>
            </a:r>
            <a:r>
              <a:rPr lang="ru-RU" b="0" i="0" dirty="0" smtClean="0">
                <a:solidFill>
                  <a:srgbClr val="231F20"/>
                </a:solidFill>
                <a:effectLst/>
                <a:latin typeface="TimesNewRomanPSMT"/>
              </a:rPr>
              <a:t>, </a:t>
            </a:r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следует вывод, на какую культуру ориентирован ребенок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b="0" i="0" dirty="0">
                <a:solidFill>
                  <a:srgbClr val="231F20"/>
                </a:solidFill>
                <a:effectLst/>
                <a:latin typeface="TimesNewRomanPSMT"/>
              </a:rPr>
              <a:t>На что важно обратить внимание в данной части теста:</a:t>
            </a:r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8784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2535" t="37745" r="15397" b="34712"/>
          <a:stretch/>
        </p:blipFill>
        <p:spPr bwMode="auto">
          <a:xfrm>
            <a:off x="0" y="2636912"/>
            <a:ext cx="9036496" cy="266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4. Чем отличаются эти картинки? Назови то, что ты видишь.</a:t>
            </a:r>
          </a:p>
        </p:txBody>
      </p:sp>
    </p:spTree>
    <p:extLst>
      <p:ext uri="{BB962C8B-B14F-4D97-AF65-F5344CB8AC3E}">
        <p14:creationId xmlns:p14="http://schemas.microsoft.com/office/powerpoint/2010/main" val="3524312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5688632"/>
          </a:xfrm>
        </p:spPr>
        <p:txBody>
          <a:bodyPr>
            <a:normAutofit/>
          </a:bodyPr>
          <a:lstStyle/>
          <a:p>
            <a:r>
              <a:rPr lang="ru-RU" b="1" i="0" dirty="0">
                <a:solidFill>
                  <a:srgbClr val="231F20"/>
                </a:solidFill>
                <a:effectLst/>
                <a:latin typeface="TimesNewRomanPSMT"/>
              </a:rPr>
              <a:t>4. Для детей 3-х лет дается задание на различение одного и множества предметов </a:t>
            </a:r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(один – много, единственное и множественное число). </a:t>
            </a:r>
          </a:p>
          <a:p>
            <a:endParaRPr lang="ru-RU" b="0" i="0" dirty="0">
              <a:solidFill>
                <a:srgbClr val="231F20"/>
              </a:solidFill>
              <a:effectLst/>
              <a:latin typeface="TimesNewRomanPSMT"/>
            </a:endParaRPr>
          </a:p>
          <a:p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Предлагается не менее трех картинок с изображением предметов, с идентично образуемой формой множественного числа (один банан – много бананов, банан – бананы; одна ягода – много ягод, ягода – ягоды; одна лошадь – много лошадей, лошадь – лошади или один конь – много коней, конь – кони).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566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3816" t="25681" r="50523" b="9672"/>
          <a:stretch/>
        </p:blipFill>
        <p:spPr bwMode="auto">
          <a:xfrm>
            <a:off x="13855" y="1268760"/>
            <a:ext cx="4440640" cy="4525963"/>
          </a:xfrm>
          <a:prstGeom prst="rect">
            <a:avLst/>
          </a:prstGeom>
          <a:ln w="57150">
            <a:solidFill>
              <a:srgbClr val="92D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0" dirty="0">
                <a:solidFill>
                  <a:srgbClr val="231F20"/>
                </a:solidFill>
                <a:effectLst/>
                <a:latin typeface="TimesNewRomanPS-BoldMT"/>
              </a:rPr>
              <a:t>5. Чем отличаются эти картинки? Назови маму и малыша!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52341" t="22758" r="11860" b="16781"/>
          <a:stretch/>
        </p:blipFill>
        <p:spPr bwMode="auto">
          <a:xfrm>
            <a:off x="4716016" y="1376706"/>
            <a:ext cx="4320481" cy="4428557"/>
          </a:xfrm>
          <a:prstGeom prst="rect">
            <a:avLst/>
          </a:prstGeom>
          <a:ln w="57150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9925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5. Для 4–5 лет предлагается задание на названия животных и птиц и их детенышей. Правила отбора иллюстративного материала остаются те же: идентичность формообразования, не менее 3-х и не более 6-ти пар. Важно осуществлять эмоциональную привязку к материалу, запросив его желания и мнение!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993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3года.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 потянулся за вареньем на столе и случайно разбил мамину любимую чашку. Что нужно сказать?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Ты строишь высокую башню из кубиков.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Попроси маму помочь тебе.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sz="3600" dirty="0" err="1"/>
              <a:t>Субтест</a:t>
            </a:r>
            <a:r>
              <a:rPr lang="ru-RU" sz="3600" dirty="0"/>
              <a:t> №2.</a:t>
            </a:r>
            <a:r>
              <a:rPr lang="ru-RU" dirty="0"/>
              <a:t/>
            </a:r>
            <a:br>
              <a:rPr lang="ru-RU" dirty="0"/>
            </a:br>
            <a:r>
              <a:rPr lang="ru-RU" sz="3600" b="1" i="0" dirty="0">
                <a:solidFill>
                  <a:srgbClr val="231F20"/>
                </a:solidFill>
                <a:effectLst/>
                <a:latin typeface="TimesNewRomanPS-BoldMT"/>
              </a:rPr>
              <a:t>Общение в ситуации. </a:t>
            </a:r>
            <a:r>
              <a:rPr lang="ru-RU" sz="3600" b="1" i="1" dirty="0">
                <a:solidFill>
                  <a:srgbClr val="231F20"/>
                </a:solidFill>
                <a:effectLst/>
                <a:latin typeface="TimesNewRomanPS-BoldItalicMT"/>
              </a:rPr>
              <a:t>Что ты скажешь, если...?</a:t>
            </a:r>
            <a:r>
              <a:rPr lang="ru-RU" sz="3600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74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 года. Представь, что ты вертелся на стуле,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упал, ударился. Пожалуйся маме, что у тебя болит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•Ты с мамой в магазине. Она выбирает – какие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фрукты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какие конфеты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купить? Что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 скажешь маме, чтобы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купила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твои любимые фрукты и конфеты?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594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5. Послушай и дорисуй!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b="1" i="0" dirty="0">
                <a:solidFill>
                  <a:srgbClr val="231F20"/>
                </a:solidFill>
                <a:effectLst/>
                <a:latin typeface="TimesNewRomanPS-BoldMT"/>
              </a:rPr>
              <a:t>Мы рисуем девочку. Она улыбается.</a:t>
            </a:r>
            <a:br>
              <a:rPr lang="ru-RU" b="1" i="0" dirty="0">
                <a:solidFill>
                  <a:srgbClr val="231F20"/>
                </a:solidFill>
                <a:effectLst/>
                <a:latin typeface="TimesNewRomanPS-BoldMT"/>
              </a:rPr>
            </a:br>
            <a:r>
              <a:rPr lang="ru-RU" b="1" i="0" dirty="0">
                <a:solidFill>
                  <a:srgbClr val="231F20"/>
                </a:solidFill>
                <a:effectLst/>
                <a:latin typeface="TimesNewRomanPS-BoldMT"/>
              </a:rPr>
              <a:t>У нее рыжие волосы и маленькие веснушки на носу.</a:t>
            </a:r>
            <a:br>
              <a:rPr lang="ru-RU" b="1" i="0" dirty="0">
                <a:solidFill>
                  <a:srgbClr val="231F20"/>
                </a:solidFill>
                <a:effectLst/>
                <a:latin typeface="TimesNewRomanPS-BoldMT"/>
              </a:rPr>
            </a:br>
            <a:r>
              <a:rPr lang="ru-RU" b="1" i="0" dirty="0">
                <a:solidFill>
                  <a:srgbClr val="231F20"/>
                </a:solidFill>
                <a:effectLst/>
                <a:latin typeface="TimesNewRomanPS-BoldMT"/>
              </a:rPr>
              <a:t>У девочки голубые глаза и зеленые ленточки в косичках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quarter" idx="14"/>
          </p:nvPr>
        </p:nvPicPr>
        <p:blipFill rotWithShape="1">
          <a:blip r:embed="rId2"/>
          <a:srcRect l="63972" t="45517" r="9275" b="18391"/>
          <a:stretch/>
        </p:blipFill>
        <p:spPr bwMode="auto">
          <a:xfrm>
            <a:off x="4860032" y="1844824"/>
            <a:ext cx="4283968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1352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568952" cy="6048672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Естественные билингвы (при правильном подходе к обучению и воспитанию) являются, по мнению специалистов «</a:t>
            </a:r>
            <a:r>
              <a:rPr lang="ru-RU" b="0" i="0" dirty="0" err="1">
                <a:solidFill>
                  <a:srgbClr val="231F20"/>
                </a:solidFill>
                <a:effectLst/>
                <a:latin typeface="TimesNewRomanPSMT"/>
              </a:rPr>
              <a:t>двуполушарными</a:t>
            </a:r>
            <a:r>
              <a:rPr lang="ru-RU" dirty="0">
                <a:solidFill>
                  <a:srgbClr val="231F20"/>
                </a:solidFill>
                <a:latin typeface="TimesNewRomanPSMT"/>
              </a:rPr>
              <a:t> </a:t>
            </a:r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детьми». </a:t>
            </a:r>
          </a:p>
          <a:p>
            <a:endParaRPr lang="ru-RU" b="0" i="0" dirty="0">
              <a:solidFill>
                <a:srgbClr val="231F20"/>
              </a:solidFill>
              <a:effectLst/>
              <a:latin typeface="TimesNewRomanPSMT"/>
            </a:endParaRPr>
          </a:p>
          <a:p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Следствием </a:t>
            </a:r>
            <a:r>
              <a:rPr lang="ru-RU" b="0" i="0" dirty="0" err="1">
                <a:solidFill>
                  <a:srgbClr val="231F20"/>
                </a:solidFill>
                <a:effectLst/>
                <a:latin typeface="TimesNewRomanPSMT"/>
              </a:rPr>
              <a:t>двуполушарности</a:t>
            </a:r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 становится возможность подхода к информации как на рациональном (анализ полученных сведений), так и на эмоциональном (интерпретация) уровне. </a:t>
            </a:r>
          </a:p>
          <a:p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В реальной жизни происходит слияние результатов анализа и интерпретации</a:t>
            </a:r>
            <a:r>
              <a:rPr lang="ru-RU" b="0" i="0" dirty="0" smtClean="0">
                <a:solidFill>
                  <a:srgbClr val="231F20"/>
                </a:solidFill>
                <a:effectLst/>
                <a:latin typeface="TimesNewRomanPSMT"/>
              </a:rPr>
              <a:t>. Что </a:t>
            </a:r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дает, например: более высокую по сравнению с </a:t>
            </a:r>
            <a:r>
              <a:rPr lang="ru-RU" b="0" i="0" dirty="0" err="1">
                <a:solidFill>
                  <a:srgbClr val="231F20"/>
                </a:solidFill>
                <a:effectLst/>
                <a:latin typeface="TimesNewRomanPSMT"/>
              </a:rPr>
              <a:t>монолингвами</a:t>
            </a:r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 скорость переработки информации, нестандартный</a:t>
            </a:r>
            <a:r>
              <a:rPr lang="ru-RU" dirty="0">
                <a:solidFill>
                  <a:srgbClr val="231F20"/>
                </a:solidFill>
                <a:latin typeface="TimesNewRomanPSMT"/>
              </a:rPr>
              <a:t> </a:t>
            </a:r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путь поиска решений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890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Обратите внимание ребёнка, что сначала он должен прослушать текст целиком и выбрать соответствующую</a:t>
            </a:r>
            <a:b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</a:br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картинку. После этого текст зачитывается второй раз.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5. Послушай и дорисуй! </a:t>
            </a:r>
          </a:p>
        </p:txBody>
      </p:sp>
    </p:spTree>
    <p:extLst>
      <p:ext uri="{BB962C8B-B14F-4D97-AF65-F5344CB8AC3E}">
        <p14:creationId xmlns:p14="http://schemas.microsoft.com/office/powerpoint/2010/main" val="2596965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4925144"/>
          </a:xfrm>
        </p:spPr>
        <p:txBody>
          <a:bodyPr>
            <a:normAutofit fontScale="92500" lnSpcReduction="10000"/>
          </a:bodyPr>
          <a:lstStyle/>
          <a:p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Проверка восприятия ребенком-</a:t>
            </a:r>
            <a:r>
              <a:rPr lang="ru-RU" b="0" i="0" dirty="0" err="1">
                <a:solidFill>
                  <a:srgbClr val="231F20"/>
                </a:solidFill>
                <a:effectLst/>
                <a:latin typeface="TimesNewRomanPSMT"/>
              </a:rPr>
              <a:t>билингвом</a:t>
            </a:r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 текстов на слух направлена на проверку не только понимания содержания текста, но и правильного аудио-восприятия его «оболочки»</a:t>
            </a:r>
            <a:b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</a:br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(нередко билингвы, слыша незнакомые слова, пытаются соотнести их со знакомой лексикой и искажают).</a:t>
            </a:r>
          </a:p>
          <a:p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Для детей рекомендуется давать короткие стишки, </a:t>
            </a:r>
            <a:r>
              <a:rPr lang="ru-RU" b="0" i="0" dirty="0" err="1" smtClean="0">
                <a:solidFill>
                  <a:srgbClr val="231F20"/>
                </a:solidFill>
                <a:effectLst/>
                <a:latin typeface="TimesNewRomanPSMT"/>
              </a:rPr>
              <a:t>потешки</a:t>
            </a:r>
            <a:r>
              <a:rPr lang="ru-RU" b="0" i="0" dirty="0" smtClean="0">
                <a:solidFill>
                  <a:srgbClr val="231F20"/>
                </a:solidFill>
                <a:effectLst/>
                <a:latin typeface="TimesNewRomanPSMT"/>
              </a:rPr>
              <a:t>, </a:t>
            </a:r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или песенки с понятным им содержанием;</a:t>
            </a:r>
          </a:p>
          <a:p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 количество новой или относительно новой лексики, не влияющей на понимание содержания текста в целом, не должно превышать 10%.</a:t>
            </a:r>
          </a:p>
          <a:p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Тексты на русском и другом языке ребенка рекомендуется предъявлять последовательно, в аудио-записи с четким произнесением и соответствующей данному возрасту скоростью</a:t>
            </a:r>
            <a:b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</a:br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прочтения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6. </a:t>
            </a:r>
            <a:r>
              <a:rPr lang="ru-RU" sz="3200" dirty="0" err="1"/>
              <a:t>Аудирование</a:t>
            </a:r>
            <a:r>
              <a:rPr lang="ru-RU" sz="3200" dirty="0"/>
              <a:t> (без визуального компонента)</a:t>
            </a:r>
          </a:p>
        </p:txBody>
      </p:sp>
    </p:spTree>
    <p:extLst>
      <p:ext uri="{BB962C8B-B14F-4D97-AF65-F5344CB8AC3E}">
        <p14:creationId xmlns:p14="http://schemas.microsoft.com/office/powerpoint/2010/main" val="3472594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145435"/>
          </a:xfrm>
        </p:spPr>
        <p:txBody>
          <a:bodyPr>
            <a:normAutofit/>
          </a:bodyPr>
          <a:lstStyle/>
          <a:p>
            <a:r>
              <a:rPr lang="ru-RU" b="1" dirty="0"/>
              <a:t>Муравей</a:t>
            </a:r>
          </a:p>
          <a:p>
            <a:r>
              <a:rPr lang="ru-RU" b="1" dirty="0"/>
              <a:t>Муравей шел по зеленому полю. Смотрит – лежит большое зерно. «Наверное, вкусное» – подумал муравей. – Надо взять его домой. Попробовал поднять – а оно тяжелое. Он не мог тащить его один. «Что же делать и как быть?» – подумал муравей. Ведь зерно такое вкусное и полезное! Будет что покушать. И муравей позвал на помощь друзей из муравейника. Таких же муравьев, как он сам. Они быстро прибежали. Вместе муравьи легко притащили зерно в муравейник. А потом все вместе его дружно съели.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731837"/>
            <a:ext cx="7715200" cy="248890"/>
          </a:xfrm>
        </p:spPr>
        <p:txBody>
          <a:bodyPr>
            <a:normAutofit fontScale="90000"/>
          </a:bodyPr>
          <a:lstStyle/>
          <a:p>
            <a:r>
              <a:rPr lang="ru-RU" sz="3600" b="1" i="0" dirty="0">
                <a:solidFill>
                  <a:srgbClr val="231F20"/>
                </a:solidFill>
                <a:effectLst/>
                <a:latin typeface="TimesNewRomanPS-BoldMT"/>
              </a:rPr>
              <a:t>6. Послушай текст и правильно ответь!</a:t>
            </a:r>
            <a:r>
              <a:rPr lang="ru-RU" sz="3600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92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612068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1. Что нашел муравей?</a:t>
            </a:r>
          </a:p>
          <a:p>
            <a:pPr marL="0" indent="0">
              <a:buNone/>
            </a:pPr>
            <a:r>
              <a:rPr lang="ru-RU" dirty="0"/>
              <a:t>А. веточку</a:t>
            </a:r>
          </a:p>
          <a:p>
            <a:pPr marL="0" indent="0">
              <a:buNone/>
            </a:pPr>
            <a:r>
              <a:rPr lang="ru-RU" dirty="0"/>
              <a:t>Б. листик</a:t>
            </a:r>
          </a:p>
          <a:p>
            <a:pPr marL="0" indent="0">
              <a:buNone/>
            </a:pPr>
            <a:r>
              <a:rPr lang="ru-RU" dirty="0"/>
              <a:t>В. зерно</a:t>
            </a:r>
          </a:p>
          <a:p>
            <a:r>
              <a:rPr lang="ru-RU" b="1" dirty="0"/>
              <a:t>2. Чего не мог сделать муравей один?</a:t>
            </a:r>
          </a:p>
          <a:p>
            <a:pPr marL="0" indent="0">
              <a:buNone/>
            </a:pPr>
            <a:r>
              <a:rPr lang="ru-RU" dirty="0"/>
              <a:t>А. унести зерно</a:t>
            </a:r>
          </a:p>
          <a:p>
            <a:pPr marL="0" indent="0">
              <a:buNone/>
            </a:pPr>
            <a:r>
              <a:rPr lang="ru-RU" dirty="0"/>
              <a:t>Б. найти дорогу домой</a:t>
            </a:r>
          </a:p>
          <a:p>
            <a:pPr marL="0" indent="0">
              <a:buNone/>
            </a:pPr>
            <a:r>
              <a:rPr lang="ru-RU" dirty="0"/>
              <a:t>В. спрятаться под листик</a:t>
            </a:r>
          </a:p>
          <a:p>
            <a:r>
              <a:rPr lang="ru-RU" b="1" dirty="0"/>
              <a:t>3. Кого позвал на помощь муравей?</a:t>
            </a:r>
          </a:p>
          <a:p>
            <a:pPr marL="0" indent="0">
              <a:buNone/>
            </a:pPr>
            <a:r>
              <a:rPr lang="ru-RU" dirty="0"/>
              <a:t>А. дедушку и бабушку</a:t>
            </a:r>
          </a:p>
          <a:p>
            <a:pPr marL="0" indent="0">
              <a:buNone/>
            </a:pPr>
            <a:r>
              <a:rPr lang="ru-RU" dirty="0"/>
              <a:t>Б. птиц</a:t>
            </a:r>
          </a:p>
          <a:p>
            <a:pPr marL="0" indent="0">
              <a:buNone/>
            </a:pPr>
            <a:r>
              <a:rPr lang="ru-RU" dirty="0"/>
              <a:t>В. друзей-муравьев</a:t>
            </a:r>
          </a:p>
          <a:p>
            <a:r>
              <a:rPr lang="ru-RU" b="1" dirty="0"/>
              <a:t>4. Что сделали муравьи?</a:t>
            </a:r>
          </a:p>
          <a:p>
            <a:pPr marL="0" indent="0">
              <a:buNone/>
            </a:pPr>
            <a:r>
              <a:rPr lang="ru-RU" dirty="0"/>
              <a:t>А. съели зерно вместе</a:t>
            </a:r>
          </a:p>
          <a:p>
            <a:pPr marL="0" indent="0">
              <a:buNone/>
            </a:pPr>
            <a:r>
              <a:rPr lang="ru-RU" dirty="0"/>
              <a:t>Б. закопали в землю</a:t>
            </a:r>
          </a:p>
          <a:p>
            <a:pPr marL="0" indent="0">
              <a:buNone/>
            </a:pPr>
            <a:r>
              <a:rPr lang="ru-RU" dirty="0"/>
              <a:t>В. потеряли зерно</a:t>
            </a:r>
          </a:p>
        </p:txBody>
      </p:sp>
    </p:spTree>
    <p:extLst>
      <p:ext uri="{BB962C8B-B14F-4D97-AF65-F5344CB8AC3E}">
        <p14:creationId xmlns:p14="http://schemas.microsoft.com/office/powerpoint/2010/main" val="2617979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264696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231F20"/>
                </a:solidFill>
                <a:latin typeface="TimesNewRomanPS-BoldMT"/>
              </a:rPr>
              <a:t>В</a:t>
            </a:r>
            <a:r>
              <a:rPr lang="ru-RU" b="1" i="0" dirty="0">
                <a:solidFill>
                  <a:srgbClr val="231F20"/>
                </a:solidFill>
                <a:effectLst/>
                <a:latin typeface="TimesNewRomanPS-BoldMT"/>
              </a:rPr>
              <a:t> рамках тестирования оценивается только ответ на русском языке;</a:t>
            </a:r>
          </a:p>
          <a:p>
            <a:pPr algn="just"/>
            <a:r>
              <a:rPr lang="ru-RU" b="1" i="0" dirty="0">
                <a:solidFill>
                  <a:srgbClr val="231F20"/>
                </a:solidFill>
                <a:effectLst/>
                <a:latin typeface="TimesNewRomanPS-BoldMT"/>
              </a:rPr>
              <a:t>ответ на другом языке тестируемого необходим для проверки общего уровня развития и компетенций (в первую очередь, коммуникативной) ребенка – по каждой из тем (по принципу «</a:t>
            </a:r>
            <a:r>
              <a:rPr lang="ru-RU" b="1" i="0" dirty="0" err="1">
                <a:solidFill>
                  <a:srgbClr val="231F20"/>
                </a:solidFill>
                <a:effectLst/>
                <a:latin typeface="TimesNewRomanPS-BoldMT"/>
              </a:rPr>
              <a:t>компенсаторности</a:t>
            </a:r>
            <a:r>
              <a:rPr lang="ru-RU" b="1" i="0" dirty="0">
                <a:solidFill>
                  <a:srgbClr val="231F20"/>
                </a:solidFill>
                <a:effectLst/>
                <a:latin typeface="TimesNewRomanPS-BoldMT"/>
              </a:rPr>
              <a:t>»): </a:t>
            </a:r>
          </a:p>
          <a:p>
            <a:pPr marL="0" indent="0" algn="just">
              <a:buNone/>
            </a:pPr>
            <a:endParaRPr lang="ru-RU" b="1" i="0" dirty="0">
              <a:solidFill>
                <a:srgbClr val="231F20"/>
              </a:solidFill>
              <a:effectLst/>
              <a:latin typeface="TimesNewRomanPS-BoldMT"/>
            </a:endParaRPr>
          </a:p>
          <a:p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если на русском языке лучше всего освоена бытовая сфера деятельности, а на другом – учебная или социальная, то языковое и речевое развитие ребенка</a:t>
            </a:r>
            <a:b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</a:br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идет нормально, однако педагогу и родителям следует обратить внимание на «провисающие» темы в каждом из языков);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490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231F20"/>
                </a:solidFill>
                <a:latin typeface="TimesNewRomanPSMT"/>
              </a:rPr>
              <a:t>У</a:t>
            </a:r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ровень владения определяется по ответам тестируемого (лексический запас, синтаксические структуры и т.д.), а возрастные рамки тестов задают темы для обсуждения и запрашивают иные компетенции, свойственные данному возрасту. </a:t>
            </a:r>
          </a:p>
          <a:p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Т.е. уровень А1/А2 (ниже уровня возраста), В1/В2 (равен возрасту у носителя языка как родного) </a:t>
            </a:r>
          </a:p>
          <a:p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или С1/С2 (выше уровня возраста) может быть показан и в 5 и в 12 лет.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945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 lnSpcReduction="10000"/>
          </a:bodyPr>
          <a:lstStyle/>
          <a:p>
            <a:endParaRPr lang="ru-RU" dirty="0">
              <a:solidFill>
                <a:srgbClr val="231F20"/>
              </a:solidFill>
              <a:latin typeface="TimesNewRomanPSMT"/>
            </a:endParaRPr>
          </a:p>
          <a:p>
            <a:endParaRPr lang="ru-RU" dirty="0">
              <a:solidFill>
                <a:srgbClr val="231F20"/>
              </a:solidFill>
              <a:latin typeface="TimesNewRomanPSMT"/>
            </a:endParaRPr>
          </a:p>
          <a:p>
            <a:r>
              <a:rPr lang="ru-RU" dirty="0">
                <a:solidFill>
                  <a:srgbClr val="231F20"/>
                </a:solidFill>
                <a:latin typeface="TimesNewRomanPSMT"/>
              </a:rPr>
              <a:t>О</a:t>
            </a:r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сновная специфика тестов заключается в том, что они соответствуют уровню общего возрастного развития тестируемого </a:t>
            </a:r>
          </a:p>
          <a:p>
            <a:pPr marL="0" indent="0">
              <a:buNone/>
            </a:pPr>
            <a:endParaRPr lang="ru-RU" b="0" i="0" dirty="0">
              <a:solidFill>
                <a:srgbClr val="231F20"/>
              </a:solidFill>
              <a:effectLst/>
              <a:latin typeface="TimesNewRomanPSMT"/>
            </a:endParaRPr>
          </a:p>
          <a:p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Если тестируемый без значительных ошибок реализует тестовые задания последовательно на одном языке с учётом одной культуры, то для данного возраста он считается достигшим уровня В1-В2</a:t>
            </a:r>
          </a:p>
          <a:p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 если он отвечает очень развёрнуто, быстро, более глубоко - то уровень повышается до С1-С2 </a:t>
            </a:r>
          </a:p>
          <a:p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если же ответ ошибочен - снижается до А1-А2.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374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6930" t="32413" r="11472" b="27357"/>
          <a:stretch/>
        </p:blipFill>
        <p:spPr bwMode="auto">
          <a:xfrm>
            <a:off x="0" y="2060848"/>
            <a:ext cx="9036496" cy="3600400"/>
          </a:xfrm>
          <a:prstGeom prst="rect">
            <a:avLst/>
          </a:prstGeom>
          <a:ln w="57150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1. ГОВОРЕНИЕ</a:t>
            </a:r>
          </a:p>
        </p:txBody>
      </p:sp>
    </p:spTree>
    <p:extLst>
      <p:ext uri="{BB962C8B-B14F-4D97-AF65-F5344CB8AC3E}">
        <p14:creationId xmlns:p14="http://schemas.microsoft.com/office/powerpoint/2010/main" val="1249272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На что важно обратить внимание тестирующему:</a:t>
            </a:r>
            <a:b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</a:br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– на каком языке отвечает ребенок и насколько бегло;</a:t>
            </a:r>
            <a:b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</a:br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– есть ли смешение слов на двух языках и когда оно проявляется (зависит ли это от темы</a:t>
            </a:r>
            <a:b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</a:br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коммуникации);</a:t>
            </a:r>
            <a:b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</a:br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– как происходит обозначение увиденного: через краткое определение или описательно.</a:t>
            </a:r>
          </a:p>
          <a:p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/>
            </a:r>
            <a:b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</a:br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При тестировании необходимо следить за достаточным размером и четкостью предъявляемого изображения!</a:t>
            </a:r>
          </a:p>
          <a:p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 Если есть возможность, подберите еще изображения по образцам, данным</a:t>
            </a:r>
            <a:b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</a:br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ниже в заданиях, но рассчитанные на детей разного пола (для девочек и для мальчиков).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КРИТЕРИИ ОЦЕНКИ ОТВЕТА</a:t>
            </a:r>
          </a:p>
        </p:txBody>
      </p:sp>
    </p:spTree>
    <p:extLst>
      <p:ext uri="{BB962C8B-B14F-4D97-AF65-F5344CB8AC3E}">
        <p14:creationId xmlns:p14="http://schemas.microsoft.com/office/powerpoint/2010/main" val="1303770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0" t="30149" r="15656" b="14484"/>
          <a:stretch/>
        </p:blipFill>
        <p:spPr bwMode="auto">
          <a:xfrm>
            <a:off x="323528" y="1484784"/>
            <a:ext cx="8640960" cy="4320480"/>
          </a:xfrm>
          <a:prstGeom prst="rect">
            <a:avLst/>
          </a:prstGeom>
          <a:ln w="57150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Расскажи, что случилось…</a:t>
            </a:r>
          </a:p>
        </p:txBody>
      </p:sp>
    </p:spTree>
    <p:extLst>
      <p:ext uri="{BB962C8B-B14F-4D97-AF65-F5344CB8AC3E}">
        <p14:creationId xmlns:p14="http://schemas.microsoft.com/office/powerpoint/2010/main" val="1682975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964488" cy="5649491"/>
          </a:xfrm>
        </p:spPr>
        <p:txBody>
          <a:bodyPr>
            <a:normAutofit/>
          </a:bodyPr>
          <a:lstStyle/>
          <a:p>
            <a:endParaRPr lang="ru-RU" b="0" i="0" dirty="0">
              <a:solidFill>
                <a:srgbClr val="231F20"/>
              </a:solidFill>
              <a:effectLst/>
              <a:latin typeface="TimesNewRomanPSMT"/>
            </a:endParaRPr>
          </a:p>
          <a:p>
            <a:pPr marL="0" indent="0">
              <a:buNone/>
            </a:pPr>
            <a:endParaRPr lang="ru-RU" b="0" i="0" dirty="0">
              <a:solidFill>
                <a:srgbClr val="231F20"/>
              </a:solidFill>
              <a:effectLst/>
              <a:latin typeface="TimesNewRomanPSMT"/>
            </a:endParaRPr>
          </a:p>
          <a:p>
            <a:pPr marL="0" indent="0">
              <a:buNone/>
            </a:pPr>
            <a:endParaRPr lang="ru-RU" dirty="0">
              <a:solidFill>
                <a:srgbClr val="231F20"/>
              </a:solidFill>
              <a:latin typeface="TimesNewRomanPSMT"/>
            </a:endParaRPr>
          </a:p>
          <a:p>
            <a:pPr marL="0" indent="0">
              <a:buNone/>
            </a:pPr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	2. Следует обратить внимание на то, начинается ли описание с обобщения изображения или сразу с деталей. Если ответ не понят, нужно  переспросить: «Что изображено или кто изображён на картинке?». </a:t>
            </a:r>
          </a:p>
          <a:p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Важно</a:t>
            </a:r>
            <a:r>
              <a:rPr lang="ru-RU" dirty="0">
                <a:solidFill>
                  <a:srgbClr val="231F20"/>
                </a:solidFill>
                <a:latin typeface="TimesNewRomanPSMT"/>
              </a:rPr>
              <a:t> </a:t>
            </a:r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фиксировать ошибки, особенно – повторяющиеся.</a:t>
            </a:r>
            <a:b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</a:br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Детей можно и нужно поддерживать направляющими вопросами. </a:t>
            </a:r>
          </a:p>
          <a:p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С 5-ти лет вопросы и истории должны включать </a:t>
            </a:r>
            <a:r>
              <a:rPr lang="ru-RU" b="0" i="0" dirty="0" err="1">
                <a:solidFill>
                  <a:srgbClr val="231F20"/>
                </a:solidFill>
                <a:effectLst/>
                <a:latin typeface="TimesNewRomanPSMT"/>
              </a:rPr>
              <a:t>страно-культуроведческую</a:t>
            </a:r>
            <a:r>
              <a:rPr lang="ru-RU" b="0" i="0" dirty="0">
                <a:solidFill>
                  <a:srgbClr val="231F20"/>
                </a:solidFill>
                <a:effectLst/>
                <a:latin typeface="TimesNewRomanPSMT"/>
              </a:rPr>
              <a:t> составляющую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333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860</Words>
  <Application>Microsoft Office PowerPoint</Application>
  <PresentationFormat>Экран (4:3)</PresentationFormat>
  <Paragraphs>87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КОМПЛЕКСНЫЕ ДИАГНОСТИЧЕСКИЕ ТЕСТЫ ДЛЯ ДЕТЕЙ БИЛИНГВОВ С РУССКИМ КАК ОДНИМ ИЗ РОДНЫХ ОТ 3 ДО 6 лет:  ПРАКТИЧЕСКИЕ РЕКОМЕНДАЦИИ    </vt:lpstr>
      <vt:lpstr>Презентация PowerPoint</vt:lpstr>
      <vt:lpstr>Презентация PowerPoint</vt:lpstr>
      <vt:lpstr>Презентация PowerPoint</vt:lpstr>
      <vt:lpstr>Презентация PowerPoint</vt:lpstr>
      <vt:lpstr>1. ГОВОРЕНИЕ</vt:lpstr>
      <vt:lpstr>1. КРИТЕРИИ ОЦЕНКИ ОТВЕТА</vt:lpstr>
      <vt:lpstr>2. Расскажи, что случилось…</vt:lpstr>
      <vt:lpstr>Презентация PowerPoint</vt:lpstr>
      <vt:lpstr>3. Какая буква спряталась на картинке? Чтобы найти её, назови всё, что видишь на рисунке! С этой буквы начинаются все эти слова! </vt:lpstr>
      <vt:lpstr>Презентация PowerPoint</vt:lpstr>
      <vt:lpstr>На что важно обратить внимание в данной части теста: </vt:lpstr>
      <vt:lpstr>4. Чем отличаются эти картинки? Назови то, что ты видишь.</vt:lpstr>
      <vt:lpstr>Презентация PowerPoint</vt:lpstr>
      <vt:lpstr>5. Чем отличаются эти картинки? Назови маму и малыша!  </vt:lpstr>
      <vt:lpstr>Презентация PowerPoint</vt:lpstr>
      <vt:lpstr>Субтест №2. Общение в ситуации. Что ты скажешь, если...?  </vt:lpstr>
      <vt:lpstr>Презентация PowerPoint</vt:lpstr>
      <vt:lpstr>5. Послушай и дорисуй!</vt:lpstr>
      <vt:lpstr>5. Послушай и дорисуй! </vt:lpstr>
      <vt:lpstr>6. Аудирование (без визуального компонента)</vt:lpstr>
      <vt:lpstr>6. Послушай текст и правильно ответь!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КОМПЛЕКСНЫЕ ДИАГНОСТИЧЕСКИЕ ТЕСТЫ ДЛЯ ДЕТЕЙ БИЛИНГВОВ С РУССКИМ КАК ОДНИМ ИЗ РОДНЫХ ОТ 3 ДО 6 лет: ПРАКТИЧЕСКИЕ РЕКОМЕНДАЦИИ  </dc:title>
  <dc:creator>Expert8</dc:creator>
  <cp:lastModifiedBy>Пользователь</cp:lastModifiedBy>
  <cp:revision>16</cp:revision>
  <dcterms:created xsi:type="dcterms:W3CDTF">2023-04-02T22:10:53Z</dcterms:created>
  <dcterms:modified xsi:type="dcterms:W3CDTF">2025-03-09T10:25:06Z</dcterms:modified>
</cp:coreProperties>
</file>