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63" r:id="rId4"/>
    <p:sldId id="264" r:id="rId5"/>
    <p:sldId id="262" r:id="rId6"/>
    <p:sldId id="261" r:id="rId7"/>
    <p:sldId id="284" r:id="rId8"/>
    <p:sldId id="283" r:id="rId9"/>
    <p:sldId id="258" r:id="rId10"/>
    <p:sldId id="260" r:id="rId11"/>
    <p:sldId id="259" r:id="rId12"/>
    <p:sldId id="275" r:id="rId13"/>
    <p:sldId id="265" r:id="rId14"/>
    <p:sldId id="266" r:id="rId15"/>
    <p:sldId id="267" r:id="rId16"/>
    <p:sldId id="268" r:id="rId17"/>
    <p:sldId id="276" r:id="rId18"/>
    <p:sldId id="269" r:id="rId19"/>
    <p:sldId id="270" r:id="rId20"/>
    <p:sldId id="271" r:id="rId21"/>
    <p:sldId id="278" r:id="rId22"/>
    <p:sldId id="279" r:id="rId23"/>
    <p:sldId id="280" r:id="rId24"/>
    <p:sldId id="272" r:id="rId25"/>
    <p:sldId id="274" r:id="rId26"/>
    <p:sldId id="281" r:id="rId27"/>
    <p:sldId id="282" r:id="rId28"/>
    <p:sldId id="277" r:id="rId29"/>
    <p:sldId id="27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B1952-E338-4A65-B6E6-27B28FA01D0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B116-A98F-4AD0-B920-2912EB706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0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B116-A98F-4AD0-B920-2912EB70639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6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B0E1-7105-48E5-8A66-21A98A765E8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B0E1-7105-48E5-8A66-21A98A765E8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0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Отгадай загадки.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B8324-D592-479C-A65D-ACD6199C625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0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Определить лишние картинки</a:t>
            </a:r>
            <a:r>
              <a:rPr lang="ru-RU" baseline="0" dirty="0" smtClean="0"/>
              <a:t> (снегирь, сорока – кликнуть по картинке).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B8324-D592-479C-A65D-ACD6199C625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9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Определить лишние картинки (стриж – кликнуть по картинке).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B8324-D592-479C-A65D-ACD6199C625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1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слыхали о воде? Говорят, она везде!</a:t>
            </a:r>
          </a:p>
          <a:p>
            <a:r>
              <a:rPr lang="ru-RU" dirty="0" smtClean="0"/>
              <a:t>В луже, в море, в океане И в водопроводном кране…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C69F1-C790-40AD-A8E2-C11C9829958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9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E6FB985-BE53-42C9-8DFF-9CA205152D0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36C36-00B7-42A9-B133-BE0EF270B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microsoft.com/office/2007/relationships/hdphoto" Target="../media/hdphoto20.wdp"/><Relationship Id="rId4" Type="http://schemas.openxmlformats.org/officeDocument/2006/relationships/image" Target="../media/image59.png"/><Relationship Id="rId9" Type="http://schemas.microsoft.com/office/2007/relationships/hdphoto" Target="../media/hdphoto2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microsoft.com/office/2007/relationships/hdphoto" Target="../media/hdphoto24.wdp"/><Relationship Id="rId4" Type="http://schemas.openxmlformats.org/officeDocument/2006/relationships/image" Target="../media/image63.png"/><Relationship Id="rId9" Type="http://schemas.microsoft.com/office/2007/relationships/hdphoto" Target="../media/hdphoto2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9.wdp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1.wdp"/><Relationship Id="rId5" Type="http://schemas.openxmlformats.org/officeDocument/2006/relationships/image" Target="../media/image75.png"/><Relationship Id="rId4" Type="http://schemas.microsoft.com/office/2007/relationships/hdphoto" Target="../media/hdphoto30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4.wdp"/><Relationship Id="rId5" Type="http://schemas.openxmlformats.org/officeDocument/2006/relationships/image" Target="../media/image79.png"/><Relationship Id="rId4" Type="http://schemas.microsoft.com/office/2007/relationships/hdphoto" Target="../media/hdphoto33.wdp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26" Type="http://schemas.openxmlformats.org/officeDocument/2006/relationships/image" Target="../media/image17.pn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3.jpe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microsoft.com/office/2007/relationships/hdphoto" Target="../media/hdphoto10.wdp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microsoft.com/office/2007/relationships/hdphoto" Target="../media/hdphoto11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9.jpe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5.png"/><Relationship Id="rId3" Type="http://schemas.openxmlformats.org/officeDocument/2006/relationships/image" Target="../media/image101.jpeg"/><Relationship Id="rId21" Type="http://schemas.openxmlformats.org/officeDocument/2006/relationships/image" Target="../media/image118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4.gif"/><Relationship Id="rId2" Type="http://schemas.openxmlformats.org/officeDocument/2006/relationships/image" Target="../media/image100.jpeg"/><Relationship Id="rId16" Type="http://schemas.openxmlformats.org/officeDocument/2006/relationships/image" Target="../media/image113.wmf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wmf"/><Relationship Id="rId5" Type="http://schemas.openxmlformats.org/officeDocument/2006/relationships/image" Target="../media/image103.png"/><Relationship Id="rId15" Type="http://schemas.microsoft.com/office/2007/relationships/hdphoto" Target="../media/hdphoto35.wdp"/><Relationship Id="rId10" Type="http://schemas.openxmlformats.org/officeDocument/2006/relationships/image" Target="../media/image108.png"/><Relationship Id="rId19" Type="http://schemas.openxmlformats.org/officeDocument/2006/relationships/image" Target="../media/image116.png"/><Relationship Id="rId4" Type="http://schemas.openxmlformats.org/officeDocument/2006/relationships/image" Target="../media/image102.jpe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12" Type="http://schemas.openxmlformats.org/officeDocument/2006/relationships/image" Target="../media/image130.png"/><Relationship Id="rId2" Type="http://schemas.openxmlformats.org/officeDocument/2006/relationships/image" Target="../media/image120.jpe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jpeg"/><Relationship Id="rId10" Type="http://schemas.openxmlformats.org/officeDocument/2006/relationships/image" Target="../media/image128.jpe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microsoft.com/office/2007/relationships/hdphoto" Target="../media/hdphoto40.wdp"/><Relationship Id="rId18" Type="http://schemas.microsoft.com/office/2007/relationships/hdphoto" Target="../media/hdphoto41.wdp"/><Relationship Id="rId3" Type="http://schemas.microsoft.com/office/2007/relationships/hdphoto" Target="../media/hdphoto36.wdp"/><Relationship Id="rId21" Type="http://schemas.openxmlformats.org/officeDocument/2006/relationships/image" Target="../media/image147.png"/><Relationship Id="rId7" Type="http://schemas.openxmlformats.org/officeDocument/2006/relationships/image" Target="../media/image138.png"/><Relationship Id="rId12" Type="http://schemas.openxmlformats.org/officeDocument/2006/relationships/image" Target="../media/image141.png"/><Relationship Id="rId17" Type="http://schemas.openxmlformats.org/officeDocument/2006/relationships/image" Target="../media/image145.png"/><Relationship Id="rId2" Type="http://schemas.openxmlformats.org/officeDocument/2006/relationships/image" Target="../media/image135.png"/><Relationship Id="rId16" Type="http://schemas.openxmlformats.org/officeDocument/2006/relationships/image" Target="../media/image144.png"/><Relationship Id="rId20" Type="http://schemas.microsoft.com/office/2007/relationships/hdphoto" Target="../media/hdphoto4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microsoft.com/office/2007/relationships/hdphoto" Target="../media/hdphoto39.wdp"/><Relationship Id="rId5" Type="http://schemas.microsoft.com/office/2007/relationships/hdphoto" Target="../media/hdphoto37.wdp"/><Relationship Id="rId15" Type="http://schemas.openxmlformats.org/officeDocument/2006/relationships/image" Target="../media/image143.png"/><Relationship Id="rId10" Type="http://schemas.openxmlformats.org/officeDocument/2006/relationships/image" Target="../media/image140.png"/><Relationship Id="rId19" Type="http://schemas.openxmlformats.org/officeDocument/2006/relationships/image" Target="../media/image146.png"/><Relationship Id="rId4" Type="http://schemas.openxmlformats.org/officeDocument/2006/relationships/image" Target="../media/image136.png"/><Relationship Id="rId9" Type="http://schemas.microsoft.com/office/2007/relationships/hdphoto" Target="../media/hdphoto38.wdp"/><Relationship Id="rId14" Type="http://schemas.openxmlformats.org/officeDocument/2006/relationships/image" Target="../media/image1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8.jpeg"/><Relationship Id="rId7" Type="http://schemas.openxmlformats.org/officeDocument/2006/relationships/image" Target="../media/image161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jpeg"/><Relationship Id="rId4" Type="http://schemas.microsoft.com/office/2007/relationships/hdphoto" Target="../media/hdphoto4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6.wdp"/><Relationship Id="rId3" Type="http://schemas.openxmlformats.org/officeDocument/2006/relationships/image" Target="../media/image34.png"/><Relationship Id="rId7" Type="http://schemas.microsoft.com/office/2007/relationships/hdphoto" Target="../media/hdphoto13.wdp"/><Relationship Id="rId12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15.wdp"/><Relationship Id="rId5" Type="http://schemas.openxmlformats.org/officeDocument/2006/relationships/image" Target="../media/image35.jpeg"/><Relationship Id="rId15" Type="http://schemas.microsoft.com/office/2007/relationships/hdphoto" Target="../media/hdphoto17.wdp"/><Relationship Id="rId10" Type="http://schemas.openxmlformats.org/officeDocument/2006/relationships/image" Target="../media/image38.png"/><Relationship Id="rId4" Type="http://schemas.microsoft.com/office/2007/relationships/hdphoto" Target="../media/hdphoto12.wdp"/><Relationship Id="rId9" Type="http://schemas.microsoft.com/office/2007/relationships/hdphoto" Target="../media/hdphoto14.wdp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microsoft.com/office/2007/relationships/hdphoto" Target="../media/hdphoto18.wdp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53759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Тест для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6488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Мир вокруг нас!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0335" y="42210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mtClean="0">
                <a:latin typeface="Times New Roman" pitchFamily="18" charset="0"/>
                <a:cs typeface="Times New Roman" pitchFamily="18" charset="0"/>
              </a:rPr>
              <a:t>Кулакова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150" y="399195"/>
            <a:ext cx="4848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Днем светло, а ночью… </a:t>
            </a:r>
          </a:p>
        </p:txBody>
      </p:sp>
      <p:sp>
        <p:nvSpPr>
          <p:cNvPr id="10" name="Овал 9"/>
          <p:cNvSpPr/>
          <p:nvPr/>
        </p:nvSpPr>
        <p:spPr>
          <a:xfrm>
            <a:off x="5075921" y="4193073"/>
            <a:ext cx="2232852" cy="184419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67949" y="4193073"/>
            <a:ext cx="2232852" cy="1872208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://picture.tomsk.ru/images/avlf5kumrr0ly7x6o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885" y="1196752"/>
            <a:ext cx="294153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amorez.com/uploads/posts/2013-04/1365953704_drea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480" y="1196751"/>
            <a:ext cx="2941540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42899 -0.3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39375 -0.382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15150" y="4905829"/>
            <a:ext cx="8089298" cy="13721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E:\+ ВСЕ КАРТИНЫ\+ ЭКОЛОГИЯ\вес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559" y="1333428"/>
            <a:ext cx="1757348" cy="117174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+ ВСЕ КАРТИНЫ\+ ЭКОЛОГИЯ\лет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59" y="1323636"/>
            <a:ext cx="1776410" cy="1191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+ ВСЕ КАРТИНЫ\+ ЭКОЛОГИЯ\осень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333428"/>
            <a:ext cx="1728192" cy="1191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+ ВСЕ КАРТИНЫ\+ ЭКОЛОГИЯ\зим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80" y="1333428"/>
            <a:ext cx="1819796" cy="1191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115616" y="5160374"/>
            <a:ext cx="936104" cy="864096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97181" y="5160374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36612" y="5160374"/>
            <a:ext cx="936104" cy="86409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056276" y="5160374"/>
            <a:ext cx="936104" cy="864096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5150" y="399195"/>
            <a:ext cx="2521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Времена года.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627796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42799" y="627796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627796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63957" y="627796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1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5549E-6 L 0.6382 0.375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10" y="18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2775E-6 L -0.01093 0.3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8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5549E-6 L -0.22031 0.375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8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2775E-6 L -0.43577 0.377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8" y="18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58669"/>
            <a:ext cx="6935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Черешни, груши, сливы, яблоки – это что?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prokrasotu.info/wp-content/uploads/sites/6/2015/03/kak-posadit-vishnyu-osenyu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016224" cy="170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ebshopmax.com/media/cache/mid_size/uploaded/WS000011/P/00/00/21/04/vilmoskor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2" b="100000" l="25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922" y="4044045"/>
            <a:ext cx="2548961" cy="15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f.internetara.com/onbellek/13/09/05/iuuq_NV_00xxx_SL_nbtbvtuv_NK_sftjnmfsj_SL_dpn0e05438_NK_30Nfzwb_SL_kqh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" b="90000" l="1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661" y="1395234"/>
            <a:ext cx="2874690" cy="21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lovomudrosti.ru/next/image/560ed711bce1c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7" b="100000" l="625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94" y="3122534"/>
            <a:ext cx="2444161" cy="26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4466" y="2103654"/>
            <a:ext cx="18691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  <a:endParaRPr lang="ru-RU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6654" y="3657672"/>
            <a:ext cx="2246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фрукты</a:t>
            </a:r>
            <a:endParaRPr lang="ru-RU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ocuments\Pictures\Новая папка\овощи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93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354823"/>
            <a:ext cx="2096156" cy="17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cuments\Pictures\Новая папка\фрукты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25" l="18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64" y="1484784"/>
            <a:ext cx="1612138" cy="172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ocuments\Pictures\Новая папка\посуда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9423" y="1332094"/>
            <a:ext cx="2315217" cy="15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ocuments\Pictures\Новая папка\мебель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122805"/>
            <a:ext cx="2287416" cy="175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2371" y="6043165"/>
            <a:ext cx="9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мебель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6036509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овощи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5136" y="6043165"/>
            <a:ext cx="87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посуда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3672" y="6049821"/>
            <a:ext cx="938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фрукты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5742" y="476672"/>
            <a:ext cx="8246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каждую группу предметов одним словом: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46232 -0.4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0.23177 -0.35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7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15296 -0.287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49566 -0.248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cuments\Pictures\Новая папка\насекомые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4127" y="2459988"/>
            <a:ext cx="21477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722" y="6093077"/>
            <a:ext cx="12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животные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5231715"/>
            <a:ext cx="131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насекомые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9408" y="6020897"/>
            <a:ext cx="765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обувь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73386" y="5387014"/>
            <a:ext cx="96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одежда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07993" y="6049926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птицы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5742" y="476672"/>
            <a:ext cx="8246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каждую группу предметов одним словом: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19" y="1178980"/>
            <a:ext cx="2110018" cy="185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407" y="2173237"/>
            <a:ext cx="1619089" cy="182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148" y="1238803"/>
            <a:ext cx="1530892" cy="173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9089" y="2260281"/>
            <a:ext cx="1504234" cy="183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3658 -0.3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52656 -0.205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9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33524 -0.289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36528 -0.34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21459 -0.3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750" y="54278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больше – лошадь или собака? 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44418" y="3564632"/>
            <a:ext cx="2304256" cy="22322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36096" y="4221088"/>
            <a:ext cx="1572907" cy="1575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cs605327.vk.me/v605327424/16e/3pa2NGyCzm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" b="100000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256990"/>
            <a:ext cx="2691769" cy="20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5.ru/files/images/compiled/211/2117337d7c55f4c4a9cf0495db2bb32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6" b="100000" l="1053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351" y="1367755"/>
            <a:ext cx="2421479" cy="18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93642E-7 L -0.40694 0.314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15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738" y="356676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это..,  маленькая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это..,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овечка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это..?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www.endlessgames.com/ns/_CollectAFarmLife/photo-88013-lg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512048"/>
            <a:ext cx="2425978" cy="24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s303108.vk.me/v303108493/1fc0/jWZduPOMkU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8" b="100000" l="6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2545" y="1543826"/>
            <a:ext cx="1646883" cy="20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mankapartez76.files.wordpress.com/2013/04/1304279961_yagneno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3" b="95894" l="1800" r="97000"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1838230"/>
            <a:ext cx="2598068" cy="17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28324" y="5875905"/>
            <a:ext cx="1433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теленок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877272"/>
            <a:ext cx="1212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щенок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82545" y="5875905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ягненок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7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5607E-7 L -0.61389 0.3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94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00578E-6 L 0.29253 0.3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0578E-6 L 0.31476 0.40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похожи друг на друга кошка и белка?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94928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(у </a:t>
            </a:r>
            <a:r>
              <a:rPr lang="ru-RU" dirty="0"/>
              <a:t>них 4 лапы, хвосты, шерсть, они могут лазить по деревьям и т.д</a:t>
            </a:r>
            <a:r>
              <a:rPr lang="ru-RU" dirty="0" smtClean="0"/>
              <a:t>.) </a:t>
            </a:r>
            <a:endParaRPr lang="ru-RU" dirty="0">
              <a:effectLst/>
            </a:endParaRPr>
          </a:p>
        </p:txBody>
      </p:sp>
      <p:pic>
        <p:nvPicPr>
          <p:cNvPr id="5" name="Picture 6" descr="http://www.russianspain.com/files/news/850/AkZLcT2Y7iERGVgrx77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4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700808"/>
            <a:ext cx="30720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1" descr="F:\+ ВСЕ КАРТИНЫ\+ ЭКОЛОГИЯ\ЖИВОТНЫЕ\Белки\0_64ca8_b2f2d491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3326606" cy="27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23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2545" y="3062239"/>
            <a:ext cx="1186467" cy="13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552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1346" y="5445224"/>
            <a:ext cx="1162441" cy="10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545" y="4437112"/>
            <a:ext cx="13712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305" y="1988632"/>
            <a:ext cx="1097096" cy="109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145394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89088" y="856924"/>
            <a:ext cx="3479057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Красногрудый, чернокрылый,</a:t>
            </a:r>
            <a:endParaRPr lang="ru-RU" altLang="ru-RU" sz="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Любит зернышки клевать.</a:t>
            </a:r>
            <a:endParaRPr lang="ru-RU" altLang="ru-RU" sz="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 первым снегом на рябине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Появляется опять </a:t>
            </a:r>
            <a:r>
              <a:rPr lang="ru-RU" alt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alt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(снегирь)</a:t>
            </a:r>
            <a:endParaRPr lang="ru-RU" altLang="ru-RU" sz="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282775" y="3490814"/>
            <a:ext cx="3479486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Непоседа птица эта, одного с березой цвета. </a:t>
            </a:r>
            <a:r>
              <a:rPr lang="ru-RU" alt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(сорока)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88658" y="2033798"/>
            <a:ext cx="3479058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 шесте веселый дом с круглым маленьким окном.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Чтоб заснули дети, дом качает ветер. На крыльце поет отец, Он и летчик, и певец. </a:t>
            </a:r>
            <a:r>
              <a:rPr lang="ru-RU" alt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скворец)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288658" y="4196405"/>
            <a:ext cx="3467720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 по дереву стучу, </a:t>
            </a:r>
            <a:endParaRPr lang="ru-RU" altLang="ru-RU" sz="16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червяка </a:t>
            </a:r>
            <a:r>
              <a:rPr lang="ru-RU" alt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достать хочу.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Хоть и скрылся под корой, все равно ты будешь мой</a:t>
            </a:r>
            <a:r>
              <a:rPr lang="ru-RU" alt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(дятел)</a:t>
            </a:r>
            <a:endParaRPr lang="ru-RU" altLang="ru-RU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89087" y="5408728"/>
            <a:ext cx="347905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Маленький мальчишка в сером армячишке. По дворам ныряет, крошки подбирает. </a:t>
            </a:r>
            <a:r>
              <a:rPr lang="ru-RU" alt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(воробей)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4246" y="215150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птицах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305" y="723980"/>
            <a:ext cx="1204258" cy="9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09827E-6 L -0.40139 0.17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8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42775E-6 L -0.39601 0.157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9" y="7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3699E-6 L -0.42291 -0.451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-2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1214E-7 L -0.40173 -0.142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7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68208E-6 L -0.39983 0.4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20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36398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kern="0" dirty="0">
                <a:solidFill>
                  <a:srgbClr val="C00000"/>
                </a:solidFill>
                <a:latin typeface="Calibri"/>
              </a:rPr>
              <a:t>Перелетные </a:t>
            </a:r>
            <a:r>
              <a:rPr lang="ru-RU" sz="2800" b="1" kern="0" dirty="0" smtClean="0">
                <a:solidFill>
                  <a:srgbClr val="C00000"/>
                </a:solidFill>
                <a:latin typeface="Calibri"/>
              </a:rPr>
              <a:t>птицы </a:t>
            </a:r>
            <a:endParaRPr lang="ru-RU" sz="2800" b="1" kern="0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3" name="Picture 5" descr="скворец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0833" y="4468613"/>
            <a:ext cx="233099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6331" y="2143116"/>
            <a:ext cx="2233231" cy="1688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1" t="16406" r="12935" b="9654"/>
          <a:stretch/>
        </p:blipFill>
        <p:spPr bwMode="auto">
          <a:xfrm>
            <a:off x="6749731" y="1995531"/>
            <a:ext cx="1656184" cy="1981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соловей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35618" y="1881936"/>
            <a:ext cx="1656184" cy="198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I:\+ ВСЕ КАРТИНЫ\+ ЭКОЛОГИЯ\Птицы\134433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97094"/>
            <a:ext cx="2346636" cy="1471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06531" y="4370577"/>
            <a:ext cx="2197917" cy="1805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59" y="1270392"/>
            <a:ext cx="1995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/>
              </a:rPr>
              <a:t>Кто лишний? </a:t>
            </a:r>
          </a:p>
        </p:txBody>
      </p:sp>
    </p:spTree>
    <p:extLst>
      <p:ext uri="{BB962C8B-B14F-4D97-AF65-F5344CB8AC3E}">
        <p14:creationId xmlns:p14="http://schemas.microsoft.com/office/powerpoint/2010/main" val="36062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 каждом ряду такой же предмет: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электронный тест\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112" y="1233872"/>
            <a:ext cx="1393373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электронный тест\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565" y="2913612"/>
            <a:ext cx="1335315" cy="12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электронный тест\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050" y="4564742"/>
            <a:ext cx="1378857" cy="129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5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8284" y="3022263"/>
            <a:ext cx="12319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4" b="89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3068960"/>
            <a:ext cx="1117601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84" b="89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5468" y="3059603"/>
            <a:ext cx="986341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84" b="89535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9132" y="3068960"/>
            <a:ext cx="1095772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235"/>
          <a:stretch/>
        </p:blipFill>
        <p:spPr bwMode="auto">
          <a:xfrm>
            <a:off x="2483768" y="4670008"/>
            <a:ext cx="1231696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290" b="100000" l="136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1110" y="4643821"/>
            <a:ext cx="138278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9983" y="4670007"/>
            <a:ext cx="991786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88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4652620"/>
            <a:ext cx="121319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5692164" y="1409880"/>
            <a:ext cx="1070114" cy="1067115"/>
            <a:chOff x="5834742" y="647074"/>
            <a:chExt cx="1070114" cy="1067115"/>
          </a:xfrm>
        </p:grpSpPr>
        <p:pic>
          <p:nvPicPr>
            <p:cNvPr id="50" name="Picture 2" descr="C:\Users\User\Desktop\электронный тест\18.png"/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3488" b="98837" l="0" r="95181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34742" y="667313"/>
              <a:ext cx="866913" cy="862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:\Users\User\Desktop\электронный тест\18.png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7849" l="0" r="96875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95256" y="647074"/>
              <a:ext cx="609600" cy="1067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278" y="1285475"/>
            <a:ext cx="16160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363" y="1209005"/>
            <a:ext cx="124301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945" y="1333919"/>
            <a:ext cx="1332689" cy="121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1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931" y="548680"/>
            <a:ext cx="87765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kern="0" dirty="0" smtClean="0">
                <a:solidFill>
                  <a:srgbClr val="C00000"/>
                </a:solidFill>
                <a:latin typeface="Calibri"/>
              </a:rPr>
              <a:t>Зимующие  </a:t>
            </a:r>
            <a:r>
              <a:rPr lang="ru-RU" sz="2800" b="1" kern="0" dirty="0">
                <a:solidFill>
                  <a:srgbClr val="C00000"/>
                </a:solidFill>
                <a:latin typeface="Calibri"/>
              </a:rPr>
              <a:t>птицы </a:t>
            </a:r>
          </a:p>
        </p:txBody>
      </p:sp>
      <p:pic>
        <p:nvPicPr>
          <p:cNvPr id="3" name="Picture 2" descr="I:\+ ВСЕ КАРТИНЫ\+ ЭКОЛОГИЯ\Птицы\13443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713" y="2056363"/>
            <a:ext cx="2346636" cy="159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3" y="2003018"/>
            <a:ext cx="2073056" cy="1702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581411" cy="18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:\+ ВСЕ КАРТИНЫ\+ ЭКОЛОГИЯ\Птицы\Sinica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542" y="4221765"/>
            <a:ext cx="2909430" cy="197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+ ВСЕ КАРТИНЫ\+ ЭКОЛОГИЯ\Птицы\стриж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416" y="1772816"/>
            <a:ext cx="2237253" cy="16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соловей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47989" y="4114197"/>
            <a:ext cx="1656184" cy="198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9553" y="1242854"/>
            <a:ext cx="1995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/>
              </a:rPr>
              <a:t>Кто лишний? </a:t>
            </a:r>
          </a:p>
        </p:txBody>
      </p:sp>
    </p:spTree>
    <p:extLst>
      <p:ext uri="{BB962C8B-B14F-4D97-AF65-F5344CB8AC3E}">
        <p14:creationId xmlns:p14="http://schemas.microsoft.com/office/powerpoint/2010/main" val="39917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54FB5-D8AF-48DA-9518-07B94218DC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999F1-EA9E-4019-905E-16583BEA01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7613" y="385437"/>
            <a:ext cx="5227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ПРИРОДЕ ЕСТЬ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ВОДА?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6838" y="857729"/>
            <a:ext cx="148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реке, ручье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2884" y="306368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Пресная</a:t>
            </a:r>
            <a:r>
              <a:rPr lang="ru-RU" dirty="0" smtClean="0"/>
              <a:t>, проточная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83306" y="857729"/>
            <a:ext cx="119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роднике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91252" y="3088742"/>
            <a:ext cx="248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Пресная</a:t>
            </a:r>
            <a:r>
              <a:rPr lang="ru-RU" dirty="0" smtClean="0"/>
              <a:t>, проточная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чистая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7089" y="5949257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Пресная</a:t>
            </a:r>
            <a:r>
              <a:rPr lang="ru-RU" dirty="0" smtClean="0"/>
              <a:t>, стоячая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6675" y="3802701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озере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25098" y="860231"/>
            <a:ext cx="8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луже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24749" y="3042352"/>
            <a:ext cx="2416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Пресная</a:t>
            </a:r>
            <a:r>
              <a:rPr lang="ru-RU" dirty="0" smtClean="0"/>
              <a:t>, стоячая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грязная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59705" y="3782951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болоте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45833" y="5944564"/>
            <a:ext cx="2924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Пресная</a:t>
            </a:r>
            <a:r>
              <a:rPr lang="ru-RU" dirty="0" smtClean="0"/>
              <a:t>, стоячая, тухлая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1543" y="5898397"/>
            <a:ext cx="244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Соленая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03169" y="378295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море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31034" y="385437"/>
            <a:ext cx="1513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Какая она?</a:t>
            </a:r>
          </a:p>
        </p:txBody>
      </p:sp>
      <p:pic>
        <p:nvPicPr>
          <p:cNvPr id="20" name="Picture 2" descr="C:\Users\User\Documents\Pictures\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979" y="1207857"/>
            <a:ext cx="2376264" cy="18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ypresentation.ru/documents/591fb1b60186dc454f48099a63901039/img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638" y="1207856"/>
            <a:ext cx="2449432" cy="18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ХОРУЖЕНКО\КОНКУРСЫ\Оформление конкурсов\Публикация_Вода\болото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347" y="4146720"/>
            <a:ext cx="2535074" cy="18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0184" y="4161161"/>
            <a:ext cx="2408964" cy="184337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ХОРУЖЕНКО\КОНКУРСЫ\Оформление конкурсов\Публикация_Вода\моря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638" y="4142909"/>
            <a:ext cx="2414042" cy="186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ХОРУЖЕНКО\КОНКУРСЫ\Оформление конкурсов\Публикация_Вода\Родник Кристалл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080" y="1218675"/>
            <a:ext cx="2557341" cy="187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Прямая со стрелкой 88"/>
          <p:cNvCxnSpPr/>
          <p:nvPr/>
        </p:nvCxnSpPr>
        <p:spPr>
          <a:xfrm flipH="1">
            <a:off x="1670404" y="3728524"/>
            <a:ext cx="1453257" cy="3979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1782377" y="4461672"/>
            <a:ext cx="1616160" cy="1244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29" idx="1"/>
          </p:cNvCxnSpPr>
          <p:nvPr/>
        </p:nvCxnSpPr>
        <p:spPr>
          <a:xfrm>
            <a:off x="5747728" y="4711607"/>
            <a:ext cx="1789036" cy="9678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6274531" y="1825468"/>
            <a:ext cx="1262233" cy="9072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54FB5-D8AF-48DA-9518-07B94218DC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999F1-EA9E-4019-905E-16583BEA01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H:\КАРТИНКИ_Диск-2\+++ ЭКОЛОГИЯ\23031218_1208535693_enis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365" y="1700808"/>
            <a:ext cx="3456384" cy="33214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89722" y="242627"/>
            <a:ext cx="3963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НУЖНА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ВОДА?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H:\КАРТИНКИ_Диск-2\+++ ЭКОЛОГИЯ\Птицы\lastochka_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376" y="812580"/>
            <a:ext cx="940155" cy="9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:\КАРТИНКИ_Диск-2\+++ ЭКОЛОГИЯ\Бабочки\1401188467_butterfly_19_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4460">
            <a:off x="2228714" y="1441784"/>
            <a:ext cx="947931" cy="7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432" y="3736470"/>
            <a:ext cx="1068636" cy="157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356" y="4647382"/>
            <a:ext cx="1784920" cy="129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 descr="H:\КАРТИНКИ_Диск-2\+++ ЭКОЛОГИЯ\ЖИВОТНЫЕ\png_kurt_rasulehasret (41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306" y="3261184"/>
            <a:ext cx="1704617" cy="12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:\КАРТИНКИ_Диск-2\+++ ЭКОЛОГИЯ\ЖИВОТНЫЕ\КОШКИ и СОБАКИ\4d361af94b1a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488" y="4263754"/>
            <a:ext cx="1125421" cy="8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719" y="4884595"/>
            <a:ext cx="1948021" cy="153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 descr="CHICKENT G 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202" y="5560427"/>
            <a:ext cx="840349" cy="8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24" descr="j041203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23097" y="2373288"/>
            <a:ext cx="1568127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718134" y="3073464"/>
            <a:ext cx="1064243" cy="1190290"/>
            <a:chOff x="1526974" y="2216771"/>
            <a:chExt cx="1388842" cy="16354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953" y="2308331"/>
              <a:ext cx="889863" cy="152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 descr="D:\изображения для садика\kartinka_deti_igrayut1_w592_h354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974" y="2216771"/>
              <a:ext cx="649197" cy="1635436"/>
            </a:xfrm>
            <a:prstGeom prst="rect">
              <a:avLst/>
            </a:prstGeom>
            <a:noFill/>
          </p:spPr>
        </p:pic>
      </p:grp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22" b="96218" l="0" r="1000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2365" y="668752"/>
            <a:ext cx="126298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67" descr="F:\Мои рисунки\Коллекция картинок (Microsoft)\j0084054.wmf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723" y="5312730"/>
            <a:ext cx="996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http://allforchildren.ru/pictures/mushrooms_s/mushroom017.gif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764" y="5145176"/>
            <a:ext cx="890527" cy="1068635"/>
          </a:xfrm>
          <a:prstGeom prst="rect">
            <a:avLst/>
          </a:prstGeom>
          <a:noFill/>
        </p:spPr>
      </p:pic>
      <p:pic>
        <p:nvPicPr>
          <p:cNvPr id="30" name="Picture 26" descr="Рисунок2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895" y="455227"/>
            <a:ext cx="2000264" cy="1614481"/>
          </a:xfrm>
          <a:prstGeom prst="rect">
            <a:avLst/>
          </a:prstGeom>
          <a:noFill/>
        </p:spPr>
      </p:pic>
      <p:pic>
        <p:nvPicPr>
          <p:cNvPr id="33" name="Объект 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71" y="746834"/>
            <a:ext cx="1289185" cy="215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805" y="2261554"/>
            <a:ext cx="1021462" cy="94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>
            <a:stCxn id="2051" idx="0"/>
          </p:cNvCxnSpPr>
          <p:nvPr/>
        </p:nvCxnSpPr>
        <p:spPr>
          <a:xfrm flipV="1">
            <a:off x="4740557" y="980728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148064" y="1390875"/>
            <a:ext cx="186312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295186" y="1825468"/>
            <a:ext cx="329537" cy="2030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439" y="1347575"/>
            <a:ext cx="14573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72" y="4971875"/>
            <a:ext cx="1139825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Прямая со стрелкой 45"/>
          <p:cNvCxnSpPr/>
          <p:nvPr/>
        </p:nvCxnSpPr>
        <p:spPr>
          <a:xfrm flipH="1" flipV="1">
            <a:off x="3959301" y="1570895"/>
            <a:ext cx="151027" cy="282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066" idx="1"/>
          </p:cNvCxnSpPr>
          <p:nvPr/>
        </p:nvCxnSpPr>
        <p:spPr>
          <a:xfrm flipV="1">
            <a:off x="5804453" y="1927013"/>
            <a:ext cx="274986" cy="1426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468749" y="3073464"/>
            <a:ext cx="339352" cy="1906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132376" y="4340666"/>
            <a:ext cx="506049" cy="3067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6455092" y="3618388"/>
            <a:ext cx="784444" cy="753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004048" y="5022301"/>
            <a:ext cx="144016" cy="2904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4275350" y="5022301"/>
            <a:ext cx="206702" cy="4229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3624723" y="4797687"/>
            <a:ext cx="286904" cy="2246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2153909" y="4141685"/>
            <a:ext cx="1066407" cy="3979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2702679" y="3203917"/>
            <a:ext cx="380703" cy="157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1782378" y="2069708"/>
            <a:ext cx="1437938" cy="4367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54FB5-D8AF-48DA-9518-07B94218DC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999F1-EA9E-4019-905E-16583BEA01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3632" y="389853"/>
            <a:ext cx="6426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ЧЕЛОВЕК ИСПОЛЬЗУЕТ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ВОДУ?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opcenito1_Full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58" y="1012743"/>
            <a:ext cx="2103708" cy="14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8339ae26894bedbc7a5319f5187e634b_bi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474" y="3930103"/>
            <a:ext cx="1522492" cy="11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104123"/>
            <a:ext cx="1629284" cy="122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612" y="5150399"/>
            <a:ext cx="1613817" cy="117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9" descr="https://stozabot.com/wp-content/uploads/2017/03/esli-posudu-tschatelno-ne-vypoloskat-himicheskie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007" y="2272014"/>
            <a:ext cx="1458018" cy="10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http://akwaservice.ru/images/generaciya_ochistka_vodi_ozonom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0781" y="5087254"/>
            <a:ext cx="1455099" cy="12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://blesk-fasadov.ru/assets/images/vidzhety/uhod-za-oknam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367" y="3568501"/>
            <a:ext cx="1394520" cy="13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51" y="2654355"/>
            <a:ext cx="1540561" cy="115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2672m[1]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30184"/>
            <a:ext cx="1820716" cy="13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348" y="1786979"/>
            <a:ext cx="1659867" cy="103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8" descr="http://pervenets.com/wp-content/uploads/2016/06/poljza-chaya-dlya-rebenka-1-768x513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295" y="871312"/>
            <a:ext cx="1842592" cy="12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3" descr="http://www.woman39.ru/uploads/posts/2014-11/1415096697_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95328"/>
            <a:ext cx="1702776" cy="12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6" descr="D:\ХОРУЖЕНКО\КОНКУРСЫ\Оформление конкурсов\Публикация_Вода\1-1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572" y="3183821"/>
            <a:ext cx="1976910" cy="13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https://cdn.shakabot.com/wp-content/uploads/2016/09/senior-woman-healthy-cooking-768x512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7412" y="2654355"/>
            <a:ext cx="1478122" cy="11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637" y="2669443"/>
            <a:ext cx="1946144" cy="213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8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3" descr="http://marine.iowa.com.tr/basinda/ya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11" y="2242471"/>
            <a:ext cx="1741625" cy="92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261" y="332656"/>
            <a:ext cx="7602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ты знаешь транспортные средства? </a:t>
            </a:r>
          </a:p>
        </p:txBody>
      </p:sp>
      <p:pic>
        <p:nvPicPr>
          <p:cNvPr id="13" name="Picture 3" descr="C:\Users\User\Desktop\тесты\самолет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967" y="947743"/>
            <a:ext cx="2736304" cy="11671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965" y="952952"/>
            <a:ext cx="2014778" cy="128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029" y="1705940"/>
            <a:ext cx="2215428" cy="14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 descr="C:\Users\User\Desktop\тесты\грузовик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855695"/>
            <a:ext cx="1954391" cy="135127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User\Desktop\тесты\корабль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48" b="88506" l="3226" r="99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9905" y="2187019"/>
            <a:ext cx="2285403" cy="106853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:\Users\User\Desktop\тесты\автомобиль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5893" y="3255555"/>
            <a:ext cx="2147071" cy="9949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5006" y="6073169"/>
            <a:ext cx="243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наземный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66504" y="6073169"/>
            <a:ext cx="2962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36776" y="6073169"/>
            <a:ext cx="2609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водный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9218" name="Picture 2" descr="C:\Users\User\Documents\Pictures\bubble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965" y="2866808"/>
            <a:ext cx="1704206" cy="12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336" y="2176652"/>
            <a:ext cx="1793000" cy="84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6100" y="3023417"/>
            <a:ext cx="179863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C:\Users\User\Desktop\тесты\мотоцикл.jp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3811" y="2971674"/>
            <a:ext cx="1615437" cy="11647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http://storesport.en.ecplaza.net/5.jp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246" b="89898" l="4395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5119" y="1196025"/>
            <a:ext cx="972819" cy="6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E:\+ ВСЕ КАРТИНЫ\+ МОРСКАЯ ТЕМА\ПАРУСНИК\бригантина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606" y="3591367"/>
            <a:ext cx="1043235" cy="11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5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341E-7 L 0.24566 0.64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32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6763E-6 L 0.15816 0.445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22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4971E-6 L -0.31945 0.224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11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8092E-6 L -0.37465 0.543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27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4624E-7 L -0.14722 0.340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17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7341E-7 L -0.61858 0.549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37" y="27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13873E-6 L -0.55781 0.254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9" y="12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78035E-8 L -0.33542 0.434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21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78035E-7 L -0.09028 0.49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4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2173 L 0.54046 0.4203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7341E-7 L 0.15868 0.5491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27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раньше, чем пройдет поезд, опускается шлагбаум?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87837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(чтобы поезд не столкнулся с автомобилем; чтобы никто </a:t>
            </a:r>
            <a:r>
              <a:rPr lang="ru-RU" dirty="0" smtClean="0"/>
              <a:t>не пострадал) </a:t>
            </a:r>
            <a:endParaRPr lang="ru-RU" dirty="0">
              <a:effectLst/>
            </a:endParaRPr>
          </a:p>
        </p:txBody>
      </p:sp>
      <p:pic>
        <p:nvPicPr>
          <p:cNvPr id="13314" name="Picture 2" descr="https://realtyodisha.com/wp-content/uploads/2014/03/boom_g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448" y="980728"/>
            <a:ext cx="6930093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239" y="358777"/>
            <a:ext cx="7383970" cy="536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641" y="5029200"/>
            <a:ext cx="18589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4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о смешариками\794132ad7d9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157" y="1340768"/>
            <a:ext cx="6664051" cy="470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979" y="332656"/>
            <a:ext cx="1420813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67544" y="528117"/>
            <a:ext cx="6533786" cy="493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ли поступил Крош?  Почему?</a:t>
            </a:r>
          </a:p>
        </p:txBody>
      </p:sp>
    </p:spTree>
    <p:extLst>
      <p:ext uri="{BB962C8B-B14F-4D97-AF65-F5344CB8AC3E}">
        <p14:creationId xmlns:p14="http://schemas.microsoft.com/office/powerpoint/2010/main" val="31773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Футбол, прыжки в высоту, теннис, плавание — это… </a:t>
            </a:r>
          </a:p>
        </p:txBody>
      </p:sp>
      <p:pic>
        <p:nvPicPr>
          <p:cNvPr id="1038" name="Picture 14" descr="http://ds13.vega-int.ru/Images/Foto%20fut/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222607" cy="217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us.123rf.com/450wm/leonido/leonido1209/leonido120900075/15127764-%D0%92%D0%B5%D0%BA%D1%82%D0%BE%D1%80%D0%BD%D0%B0%D1%8F-%D0%B8%D0%BB%D0%BB%D1%8E%D1%81%D1%82%D1%80%D0%B0%D1%86%D0%B8%D1%8F-%D0%BF%D1%80%D1%8B%D0%B3%D1%83%D0%BD%D1%8C%D1%8F-%D0%B2-%D0%B2%D1%8B%D1%81%D0%BE%D1%82%D1%83-%D0%BD%D0%B0-%D0%B1%D0%B5%D0%BB%D0%BE%D0%BC-%D1%84%D0%BE%D0%BD%D0%B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1944216" cy="2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теремок.садикасб.рф/wp-content/uploads/2015/06/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464905" cy="3486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uch.znate.ru/tw_files2/urls_13/8/d-7316/7316_html_m610fe7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780308" cy="2085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почтальон, врач, учитель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Где работают?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G:\+ ВСЕ КАРТИНЫ\+ ШКОЛА\ШКОЛА-для оформления слайдов\1_sentyabya - для оформления презентации\1вап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8758" y="1248495"/>
            <a:ext cx="2700986" cy="1618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песни и видео для Юли\почта\8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132" y="4641827"/>
            <a:ext cx="2480997" cy="1605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medikforum.ru/news/uploads/posts/2011-09/1317388575_deti-dolnic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132" y="2930396"/>
            <a:ext cx="2519757" cy="1679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503" y="2981583"/>
            <a:ext cx="1816142" cy="1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68753" y="1342395"/>
            <a:ext cx="1587327" cy="1965117"/>
            <a:chOff x="971600" y="1222490"/>
            <a:chExt cx="3695700" cy="3943350"/>
          </a:xfrm>
        </p:grpSpPr>
        <p:sp>
          <p:nvSpPr>
            <p:cNvPr id="13" name="Прямоугольник 12"/>
            <p:cNvSpPr/>
            <p:nvPr/>
          </p:nvSpPr>
          <p:spPr>
            <a:xfrm rot="3716588">
              <a:off x="3673553" y="3889515"/>
              <a:ext cx="915399" cy="763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C:\Users\User\Desktop\песни и видео для Юли\почта\079f7dd72318t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222490"/>
              <a:ext cx="3695700" cy="394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3" name="Picture 3" descr="E:\+ ВСЕ КАРТИНЫ\+ ЛЮДИ\доктор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174"/>
          <a:stretch/>
        </p:blipFill>
        <p:spPr bwMode="auto">
          <a:xfrm>
            <a:off x="548995" y="3917098"/>
            <a:ext cx="1441942" cy="176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7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3907 L 0.00156 0.26312 C 0.00156 0.36346 0.13437 0.48716 0.24236 0.48716 L 0.48333 0.4871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0" y="22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20231E-7 L 0.5158 -0.150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-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Прямоугольник 10"/>
          <p:cNvSpPr>
            <a:spLocks noChangeArrowheads="1"/>
          </p:cNvSpPr>
          <p:nvPr/>
        </p:nvSpPr>
        <p:spPr bwMode="auto">
          <a:xfrm>
            <a:off x="1331962" y="4611727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2" name="Прямоугольник 18"/>
          <p:cNvSpPr>
            <a:spLocks noChangeArrowheads="1"/>
          </p:cNvSpPr>
          <p:nvPr/>
        </p:nvSpPr>
        <p:spPr bwMode="auto">
          <a:xfrm>
            <a:off x="5436295" y="5229151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Прямоугольник 20"/>
          <p:cNvSpPr>
            <a:spLocks noChangeArrowheads="1"/>
          </p:cNvSpPr>
          <p:nvPr/>
        </p:nvSpPr>
        <p:spPr bwMode="auto">
          <a:xfrm>
            <a:off x="8180743" y="5860155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+ ВСЕ ПРЕЗЕНТАЦИИ\ОСТАВИТЬ\+ Оформ-ние презентации_ Консультация\media\image14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605" y="191963"/>
            <a:ext cx="1428750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19687" y="4611727"/>
            <a:ext cx="86676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7545431" y="2543525"/>
            <a:ext cx="8891712" cy="2073882"/>
            <a:chOff x="39094" y="2574210"/>
            <a:chExt cx="8891712" cy="2073882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4" y="3037760"/>
              <a:ext cx="1914525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" name="Группа 25"/>
            <p:cNvGrpSpPr/>
            <p:nvPr/>
          </p:nvGrpSpPr>
          <p:grpSpPr>
            <a:xfrm>
              <a:off x="1966995" y="2574210"/>
              <a:ext cx="6963811" cy="2073882"/>
              <a:chOff x="1966995" y="2574210"/>
              <a:chExt cx="6963811" cy="2073882"/>
            </a:xfrm>
          </p:grpSpPr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225" y="2574817"/>
                <a:ext cx="1731963" cy="2073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5971" y="2574817"/>
                <a:ext cx="1731963" cy="2073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6995" y="2574210"/>
                <a:ext cx="1731963" cy="2073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743318" y="3360192"/>
                <a:ext cx="11572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>
                    <a:latin typeface="Calibri" panose="020F0502020204030204" pitchFamily="34" charset="0"/>
                  </a:rPr>
                  <a:t>7?3</a:t>
                </a:r>
                <a:endParaRPr lang="ru-RU" sz="4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96922" y="3357069"/>
                <a:ext cx="10721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>
                    <a:latin typeface="Calibri" panose="020F0502020204030204" pitchFamily="34" charset="0"/>
                  </a:rPr>
                  <a:t>3+2</a:t>
                </a:r>
                <a:endParaRPr lang="ru-RU" sz="4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01" name="Прямоугольник 5"/>
              <p:cNvSpPr>
                <a:spLocks noChangeArrowheads="1"/>
              </p:cNvSpPr>
              <p:nvPr/>
            </p:nvSpPr>
            <p:spPr bwMode="auto">
              <a:xfrm>
                <a:off x="3964309" y="3380181"/>
                <a:ext cx="116625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4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8</a:t>
                </a:r>
                <a:r>
                  <a:rPr lang="ru-RU" sz="44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-4</a:t>
                </a:r>
                <a:endParaRPr lang="ru-RU" sz="4400" b="1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pic>
            <p:nvPicPr>
              <p:cNvPr id="2064" name="Picture 16" descr="C:\Users\User\Documents\Pictures\паровоз5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431" y="2576405"/>
                <a:ext cx="1730375" cy="2071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434815" y="3357068"/>
                <a:ext cx="12961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>
                    <a:latin typeface="Calibri" panose="020F0502020204030204" pitchFamily="34" charset="0"/>
                  </a:rPr>
                  <a:t>4?9</a:t>
                </a:r>
                <a:endParaRPr lang="ru-RU" sz="4400" b="1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66" name="Прямоугольник 65"/>
          <p:cNvSpPr/>
          <p:nvPr/>
        </p:nvSpPr>
        <p:spPr>
          <a:xfrm>
            <a:off x="464141" y="472389"/>
            <a:ext cx="4647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Волшебное путешествие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4328" y="940078"/>
            <a:ext cx="513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Сложение, вычитание, больше, меньше, равно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4088" y="5517232"/>
            <a:ext cx="459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&gt;</a:t>
            </a:r>
            <a:endParaRPr lang="ru-RU" sz="4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9912" y="5517232"/>
            <a:ext cx="52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&lt;</a:t>
            </a:r>
          </a:p>
        </p:txBody>
      </p:sp>
      <p:sp>
        <p:nvSpPr>
          <p:cNvPr id="2048" name="TextBox 2047"/>
          <p:cNvSpPr txBox="1"/>
          <p:nvPr/>
        </p:nvSpPr>
        <p:spPr>
          <a:xfrm>
            <a:off x="2263310" y="5544191"/>
            <a:ext cx="524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endParaRPr lang="ru-RU" dirty="0"/>
          </a:p>
        </p:txBody>
      </p:sp>
      <p:sp>
        <p:nvSpPr>
          <p:cNvPr id="2049" name="TextBox 2048"/>
          <p:cNvSpPr txBox="1"/>
          <p:nvPr/>
        </p:nvSpPr>
        <p:spPr>
          <a:xfrm>
            <a:off x="661836" y="5576549"/>
            <a:ext cx="452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endParaRPr lang="ru-RU" dirty="0"/>
          </a:p>
        </p:txBody>
      </p:sp>
      <p:pic>
        <p:nvPicPr>
          <p:cNvPr id="4113" name="Picture 2" descr="C:\Users\home\Desktop\0_506eb_6af8669_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788045" y="5203113"/>
            <a:ext cx="913431" cy="11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 descr="C:\Users\home\Desktop\0_506ec_84ee8cff_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927" y="5290999"/>
            <a:ext cx="961291" cy="10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6" descr="C:\Users\home\Desktop\0_506e8_49d4d9c5_S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375" y="5249087"/>
            <a:ext cx="958090" cy="10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95868" y="5149080"/>
            <a:ext cx="812603" cy="121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6970552" y="5567680"/>
            <a:ext cx="52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endParaRPr lang="ru-RU" dirty="0"/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431" y="5160331"/>
            <a:ext cx="957262" cy="115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7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81128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7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35838E-7 L -0.03594 -0.34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17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78035E-7 L 0.33351 -0.345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17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4104E-6 L 0.36944 -0.349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-17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0289E-6 L 0.01146 -0.347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17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8746" y="836712"/>
            <a:ext cx="9144000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Молодцы!</a:t>
            </a:r>
          </a:p>
        </p:txBody>
      </p:sp>
      <p:pic>
        <p:nvPicPr>
          <p:cNvPr id="48134" name="Рисунок 7" descr="118621763_05122014_17273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7219" y="2844931"/>
            <a:ext cx="2078038" cy="31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2152650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3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Прямоугольник 10"/>
          <p:cNvSpPr>
            <a:spLocks noChangeArrowheads="1"/>
          </p:cNvSpPr>
          <p:nvPr/>
        </p:nvSpPr>
        <p:spPr bwMode="auto">
          <a:xfrm>
            <a:off x="1331962" y="4611727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2" name="Прямоугольник 18"/>
          <p:cNvSpPr>
            <a:spLocks noChangeArrowheads="1"/>
          </p:cNvSpPr>
          <p:nvPr/>
        </p:nvSpPr>
        <p:spPr bwMode="auto">
          <a:xfrm>
            <a:off x="5436295" y="5229151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Прямоугольник 20"/>
          <p:cNvSpPr>
            <a:spLocks noChangeArrowheads="1"/>
          </p:cNvSpPr>
          <p:nvPr/>
        </p:nvSpPr>
        <p:spPr bwMode="auto">
          <a:xfrm>
            <a:off x="8180743" y="5860155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+ ВСЕ ПРЕЗЕНТАЦИИ\ОСТАВИТЬ\+ Оформ-ние презентации_ Консультация\media\image14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605" y="191963"/>
            <a:ext cx="1428750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19687" y="4611727"/>
            <a:ext cx="86676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7545431" y="2543525"/>
            <a:ext cx="8891712" cy="2073882"/>
            <a:chOff x="39094" y="2574210"/>
            <a:chExt cx="8891712" cy="2073882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4" y="3037760"/>
              <a:ext cx="1914525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" name="Группа 25"/>
            <p:cNvGrpSpPr/>
            <p:nvPr/>
          </p:nvGrpSpPr>
          <p:grpSpPr>
            <a:xfrm>
              <a:off x="1966995" y="2574210"/>
              <a:ext cx="6963811" cy="2073882"/>
              <a:chOff x="1966995" y="2574210"/>
              <a:chExt cx="6963811" cy="2073882"/>
            </a:xfrm>
          </p:grpSpPr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225" y="2574817"/>
                <a:ext cx="1731963" cy="2073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5971" y="2574817"/>
                <a:ext cx="1731963" cy="2073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6995" y="2574210"/>
                <a:ext cx="1731963" cy="2073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743318" y="3360192"/>
                <a:ext cx="11572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>
                    <a:latin typeface="Calibri" panose="020F0502020204030204" pitchFamily="34" charset="0"/>
                  </a:rPr>
                  <a:t>5+2</a:t>
                </a:r>
                <a:endParaRPr lang="ru-RU" sz="4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96922" y="3357069"/>
                <a:ext cx="10721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>
                    <a:latin typeface="Calibri" panose="020F0502020204030204" pitchFamily="34" charset="0"/>
                  </a:rPr>
                  <a:t>7?7</a:t>
                </a:r>
                <a:endParaRPr lang="ru-RU" sz="4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01" name="Прямоугольник 5"/>
              <p:cNvSpPr>
                <a:spLocks noChangeArrowheads="1"/>
              </p:cNvSpPr>
              <p:nvPr/>
            </p:nvSpPr>
            <p:spPr bwMode="auto">
              <a:xfrm>
                <a:off x="3964309" y="3380181"/>
                <a:ext cx="116625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44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1+9</a:t>
                </a:r>
                <a:endParaRPr lang="ru-RU" sz="4400" b="1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pic>
            <p:nvPicPr>
              <p:cNvPr id="2064" name="Picture 16" descr="C:\Users\User\Documents\Pictures\паровоз5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431" y="2576405"/>
                <a:ext cx="1730375" cy="2071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434815" y="3357068"/>
                <a:ext cx="12961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>
                    <a:latin typeface="Calibri" panose="020F0502020204030204" pitchFamily="34" charset="0"/>
                  </a:rPr>
                  <a:t>9-1</a:t>
                </a:r>
                <a:endParaRPr lang="ru-RU" sz="4400" b="1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66" name="Прямоугольник 65"/>
          <p:cNvSpPr/>
          <p:nvPr/>
        </p:nvSpPr>
        <p:spPr>
          <a:xfrm>
            <a:off x="464141" y="472389"/>
            <a:ext cx="4647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Волшебное путешествие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4328" y="940078"/>
            <a:ext cx="513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Сложение, вычитание, больше, меньше, равно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24942" y="5612355"/>
            <a:ext cx="765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265396" y="5591858"/>
            <a:ext cx="52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  <a:endParaRPr lang="ru-RU" dirty="0"/>
          </a:p>
        </p:txBody>
      </p:sp>
      <p:sp>
        <p:nvSpPr>
          <p:cNvPr id="2048" name="TextBox 2047"/>
          <p:cNvSpPr txBox="1"/>
          <p:nvPr/>
        </p:nvSpPr>
        <p:spPr>
          <a:xfrm>
            <a:off x="2263310" y="5603351"/>
            <a:ext cx="524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endParaRPr lang="ru-RU" dirty="0"/>
          </a:p>
        </p:txBody>
      </p:sp>
      <p:sp>
        <p:nvSpPr>
          <p:cNvPr id="2049" name="TextBox 2048"/>
          <p:cNvSpPr txBox="1"/>
          <p:nvPr/>
        </p:nvSpPr>
        <p:spPr>
          <a:xfrm>
            <a:off x="661836" y="5567679"/>
            <a:ext cx="452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&gt;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113" name="Picture 2" descr="C:\Users\home\Desktop\0_506eb_6af8669_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788044" y="5241762"/>
            <a:ext cx="913431" cy="11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 descr="C:\Users\home\Desktop\0_506ec_84ee8cff_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926" y="5224915"/>
            <a:ext cx="961291" cy="10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6" descr="C:\Users\home\Desktop\0_506e8_49d4d9c5_S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242253"/>
            <a:ext cx="958090" cy="10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01520" y="5104322"/>
            <a:ext cx="821865" cy="123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7000532" y="5567680"/>
            <a:ext cx="52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endParaRPr lang="ru-RU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755" y="5144070"/>
            <a:ext cx="957262" cy="115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0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81128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7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8382E-6 L -0.55851 -0.35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34" y="-17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35838E-7 L 0.34983 -0.34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3" y="-17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341E-6 L -0.00451 -0.359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7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0289E-6 L 0.20833 -0.35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7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964" y="389321"/>
            <a:ext cx="298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час? </a:t>
            </a:r>
          </a:p>
        </p:txBody>
      </p:sp>
      <p:pic>
        <p:nvPicPr>
          <p:cNvPr id="20481" name="Picture 1" descr="F:\+ ВСЕ КАРТИНЫ\+ РАЗНОЕ\45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8096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715803" y="1136871"/>
            <a:ext cx="3365376" cy="3352819"/>
            <a:chOff x="2627550" y="1278902"/>
            <a:chExt cx="3365376" cy="3352819"/>
          </a:xfrm>
        </p:grpSpPr>
        <p:pic>
          <p:nvPicPr>
            <p:cNvPr id="20484" name="Picture 4" descr="http://shkolnie.ru/pars_docs/refs/38/37231/37231_html_m36e8e1a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550" y="1278902"/>
              <a:ext cx="3365376" cy="33528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>
              <a:off x="4452817" y="2813281"/>
              <a:ext cx="1008112" cy="262437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16733763">
              <a:off x="4070690" y="2381040"/>
              <a:ext cx="655602" cy="2947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178815" y="2791655"/>
              <a:ext cx="251036" cy="28406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426424" y="5032854"/>
            <a:ext cx="16321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12.15</a:t>
            </a:r>
            <a:endParaRPr lang="ru-RU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8670" y="5032124"/>
            <a:ext cx="16321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15.00</a:t>
            </a:r>
            <a:endParaRPr lang="ru-RU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2402" y="4616625"/>
            <a:ext cx="163217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24.15</a:t>
            </a:r>
            <a:endParaRPr lang="ru-RU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2403" y="5508655"/>
            <a:ext cx="163217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00.15</a:t>
            </a:r>
            <a:endParaRPr lang="ru-RU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141" y="472389"/>
            <a:ext cx="5247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Утром мы завтракаем, а днем… </a:t>
            </a:r>
          </a:p>
        </p:txBody>
      </p:sp>
      <p:pic>
        <p:nvPicPr>
          <p:cNvPr id="21506" name="Picture 2" descr="http://kir26.ru/assets/images_cache/2664765bb71d82461e36a51463b746c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773" y="438860"/>
            <a:ext cx="1353535" cy="902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sarapulmama.ru/wp-content/uploads/2012/07/obe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1069" y="1360623"/>
            <a:ext cx="2482864" cy="245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player.myshared.ru/1183721/data/images/img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48" y="1360623"/>
            <a:ext cx="2396253" cy="245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vb2.userdocs.ru/pars_docs/refs/449/448008/448008_html_m15d0b65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9204" y="5373216"/>
            <a:ext cx="1658797" cy="879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vb2.userdocs.ru/pars_docs/refs/449/448008/448008_html_m15d0b65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4752" y="2528390"/>
            <a:ext cx="1699068" cy="855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vb2.userdocs.ru/pars_docs/refs/449/448008/448008_html_m15d0b652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1074" y="5052177"/>
            <a:ext cx="590918" cy="850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vb2.userdocs.ru/pars_docs/refs/449/448008/448008_html_m15d0b652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525" y="4139958"/>
            <a:ext cx="1029724" cy="85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:\Users\User\Desktop\интер. пособие\28\moloko4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9029" y="3819636"/>
            <a:ext cx="593024" cy="972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75086" y="5877842"/>
            <a:ext cx="2829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чего состоит обед?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7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79769E-6 L 0.19011 -0.273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13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31214E-7 L -4.72222E-6 0.12879 C -4.72222E-6 0.18636 -0.05295 0.25757 -0.096 0.25757 L -0.19201 0.25757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12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873E-6 L -0.13802 -0.235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11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2286000" y="425450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 народные сказки</a:t>
            </a:r>
          </a:p>
        </p:txBody>
      </p:sp>
      <p:pic>
        <p:nvPicPr>
          <p:cNvPr id="1026" name="Picture 2" descr="D:\Горбунова и Хоруженко\СКАЗКИ\Новая папка\маша и медвед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38250"/>
            <a:ext cx="3286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Горбунова и Хоруженко\СКАЗКИ\1-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63" y="3789363"/>
            <a:ext cx="32591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:\Горбунова и Хоруженко\СКАЗКИ\193607_kartinki-iz-skazok-russki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241425"/>
            <a:ext cx="32861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Горбунова и Хоруженко\СКАЗКИ\1049323_dom-iz-skazki-kolobo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738" y="3783013"/>
            <a:ext cx="32845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611188" y="1238250"/>
            <a:ext cx="3536950" cy="2190750"/>
            <a:chOff x="899592" y="804642"/>
            <a:chExt cx="3284984" cy="218998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99592" y="804642"/>
              <a:ext cx="3284984" cy="21899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32799" y="1237916"/>
              <a:ext cx="2448272" cy="13234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Arial" charset="0"/>
                </a:rPr>
                <a:t>Маша и медведь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11188" y="1254692"/>
            <a:ext cx="3545475" cy="2190750"/>
            <a:chOff x="5026124" y="3861048"/>
            <a:chExt cx="3284984" cy="218998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026124" y="3861048"/>
              <a:ext cx="3284984" cy="218998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172123" y="3932459"/>
              <a:ext cx="3086615" cy="20312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Вот, </a:t>
              </a: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смотри: я в этот короб положу пирожки, а ты отнеси </a:t>
              </a:r>
              <a:r>
                <a:rPr lang="ru-RU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их </a:t>
              </a: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дедушке да бабушке. Да помни: короб по дороге не открывай, пирожки не вынимай. Я на дубок влезу, за тобой следить буду!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4716462" y="3790950"/>
            <a:ext cx="3639005" cy="2254250"/>
            <a:chOff x="956117" y="805846"/>
            <a:chExt cx="3284984" cy="2189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956117" y="805846"/>
              <a:ext cx="3284984" cy="21899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7948" y="1545693"/>
              <a:ext cx="2448272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Arial" charset="0"/>
                </a:rPr>
                <a:t>Колобок</a:t>
              </a:r>
            </a:p>
          </p:txBody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4572000" y="3784947"/>
            <a:ext cx="3738676" cy="2263775"/>
            <a:chOff x="611560" y="4077072"/>
            <a:chExt cx="3284984" cy="218998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611560" y="4077072"/>
              <a:ext cx="3284984" cy="21899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41690" y="4156190"/>
              <a:ext cx="3024724" cy="203175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 по коробу скребен, по сусеку метен, я от дедушки ушел, я от бабушки ушел, я от зайца ушел, я волка ушел и от тебя, медведь, легко уйду! Медведь только его и видел.</a:t>
              </a:r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842963" y="3781425"/>
            <a:ext cx="3284537" cy="2255838"/>
            <a:chOff x="899592" y="804642"/>
            <a:chExt cx="3284984" cy="218998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899592" y="804642"/>
              <a:ext cx="3284984" cy="21899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30696" y="1523057"/>
              <a:ext cx="26481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Arial" charset="0"/>
                </a:rPr>
                <a:t>Теремок</a:t>
              </a:r>
            </a:p>
          </p:txBody>
        </p:sp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654638" y="3805238"/>
            <a:ext cx="3502025" cy="2255838"/>
            <a:chOff x="5026124" y="3861048"/>
            <a:chExt cx="3284984" cy="218998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5026124" y="3861048"/>
              <a:ext cx="3284984" cy="218998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037232" y="3910280"/>
              <a:ext cx="3259593" cy="203117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Я, мышка-норушка.</a:t>
              </a:r>
            </a:p>
            <a:p>
              <a:pPr algn="just">
                <a:defRPr/>
              </a:pP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Я, лягушка-квакушка.</a:t>
              </a:r>
            </a:p>
            <a:p>
              <a:pPr algn="just">
                <a:defRPr/>
              </a:pP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Я, зайчик-</a:t>
              </a:r>
              <a:r>
                <a:rPr lang="ru-RU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побегайчик</a:t>
              </a: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defRPr/>
              </a:pP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Я, лисичка-сестричка.</a:t>
              </a:r>
            </a:p>
            <a:p>
              <a:pPr algn="just">
                <a:defRPr/>
              </a:pP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А ты кто?</a:t>
              </a:r>
            </a:p>
            <a:p>
              <a:pPr algn="just">
                <a:defRPr/>
              </a:pP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А я волчок-серый бочок.</a:t>
              </a:r>
            </a:p>
            <a:p>
              <a:pPr algn="just">
                <a:defRPr/>
              </a:pP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Иди к нам жить!</a:t>
              </a:r>
            </a:p>
          </p:txBody>
        </p:sp>
      </p:grpSp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4716462" y="1264791"/>
            <a:ext cx="3503612" cy="2190750"/>
            <a:chOff x="899592" y="804642"/>
            <a:chExt cx="3284984" cy="2189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899592" y="804642"/>
              <a:ext cx="3284984" cy="21899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17948" y="1545693"/>
              <a:ext cx="2448272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Arial" charset="0"/>
                </a:rPr>
                <a:t>Емеля</a:t>
              </a:r>
            </a:p>
          </p:txBody>
        </p:sp>
      </p:grpSp>
      <p:grpSp>
        <p:nvGrpSpPr>
          <p:cNvPr id="35" name="Группа 34"/>
          <p:cNvGrpSpPr>
            <a:grpSpLocks/>
          </p:cNvGrpSpPr>
          <p:nvPr/>
        </p:nvGrpSpPr>
        <p:grpSpPr bwMode="auto">
          <a:xfrm>
            <a:off x="4614316" y="1185979"/>
            <a:ext cx="3639005" cy="2269561"/>
            <a:chOff x="611560" y="4077072"/>
            <a:chExt cx="3284984" cy="218998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611560" y="4077072"/>
              <a:ext cx="3284984" cy="21899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28252" y="4294640"/>
              <a:ext cx="3024424" cy="175484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Щука ему говорит:</a:t>
              </a:r>
            </a:p>
            <a:p>
              <a:pPr algn="just"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Запомни мои слова: когда что тебе захочется — скажи только:</a:t>
              </a:r>
            </a:p>
            <a:p>
              <a:pPr algn="just"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щучьему веленью,</a:t>
              </a:r>
            </a:p>
            <a:p>
              <a:pPr algn="just"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моему хотенью.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6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893407" y="308202"/>
            <a:ext cx="727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  <a:r>
              <a:rPr lang="ru-RU" altLang="ru-RU" sz="2400" b="1" dirty="0">
                <a:solidFill>
                  <a:srgbClr val="C00000"/>
                </a:solidFill>
              </a:rPr>
              <a:t> в России</a:t>
            </a:r>
          </a:p>
        </p:txBody>
      </p:sp>
      <p:pic>
        <p:nvPicPr>
          <p:cNvPr id="25606" name="Picture 2" descr="D:\Горбунова и Хоруженко\623619.550x4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01" y="1064294"/>
            <a:ext cx="3255962" cy="24447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26" y="3869407"/>
            <a:ext cx="3259137" cy="2232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5" descr="D:\Горбунова и Хоруженко\204082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238" y="3869407"/>
            <a:ext cx="3350640" cy="22320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араллелограмм 6"/>
          <p:cNvSpPr/>
          <p:nvPr/>
        </p:nvSpPr>
        <p:spPr>
          <a:xfrm rot="10296895">
            <a:off x="6524551" y="4572669"/>
            <a:ext cx="1433512" cy="733425"/>
          </a:xfrm>
          <a:custGeom>
            <a:avLst/>
            <a:gdLst>
              <a:gd name="connsiteX0" fmla="*/ 0 w 1451416"/>
              <a:gd name="connsiteY0" fmla="*/ 568109 h 568109"/>
              <a:gd name="connsiteX1" fmla="*/ 114292 w 1451416"/>
              <a:gd name="connsiteY1" fmla="*/ 0 h 568109"/>
              <a:gd name="connsiteX2" fmla="*/ 1451416 w 1451416"/>
              <a:gd name="connsiteY2" fmla="*/ 0 h 568109"/>
              <a:gd name="connsiteX3" fmla="*/ 1337124 w 1451416"/>
              <a:gd name="connsiteY3" fmla="*/ 568109 h 568109"/>
              <a:gd name="connsiteX4" fmla="*/ 0 w 1451416"/>
              <a:gd name="connsiteY4" fmla="*/ 568109 h 568109"/>
              <a:gd name="connsiteX0" fmla="*/ 0 w 1433737"/>
              <a:gd name="connsiteY0" fmla="*/ 746769 h 746769"/>
              <a:gd name="connsiteX1" fmla="*/ 96613 w 1433737"/>
              <a:gd name="connsiteY1" fmla="*/ 0 h 746769"/>
              <a:gd name="connsiteX2" fmla="*/ 1433737 w 1433737"/>
              <a:gd name="connsiteY2" fmla="*/ 0 h 746769"/>
              <a:gd name="connsiteX3" fmla="*/ 1319445 w 1433737"/>
              <a:gd name="connsiteY3" fmla="*/ 568109 h 746769"/>
              <a:gd name="connsiteX4" fmla="*/ 0 w 1433737"/>
              <a:gd name="connsiteY4" fmla="*/ 746769 h 746769"/>
              <a:gd name="connsiteX0" fmla="*/ 0 w 1425271"/>
              <a:gd name="connsiteY0" fmla="*/ 689333 h 689333"/>
              <a:gd name="connsiteX1" fmla="*/ 88147 w 1425271"/>
              <a:gd name="connsiteY1" fmla="*/ 0 h 689333"/>
              <a:gd name="connsiteX2" fmla="*/ 1425271 w 1425271"/>
              <a:gd name="connsiteY2" fmla="*/ 0 h 689333"/>
              <a:gd name="connsiteX3" fmla="*/ 1310979 w 1425271"/>
              <a:gd name="connsiteY3" fmla="*/ 568109 h 689333"/>
              <a:gd name="connsiteX4" fmla="*/ 0 w 1425271"/>
              <a:gd name="connsiteY4" fmla="*/ 689333 h 689333"/>
              <a:gd name="connsiteX0" fmla="*/ 0 w 1431622"/>
              <a:gd name="connsiteY0" fmla="*/ 732409 h 732409"/>
              <a:gd name="connsiteX1" fmla="*/ 94498 w 1431622"/>
              <a:gd name="connsiteY1" fmla="*/ 0 h 732409"/>
              <a:gd name="connsiteX2" fmla="*/ 1431622 w 1431622"/>
              <a:gd name="connsiteY2" fmla="*/ 0 h 732409"/>
              <a:gd name="connsiteX3" fmla="*/ 1317330 w 1431622"/>
              <a:gd name="connsiteY3" fmla="*/ 568109 h 732409"/>
              <a:gd name="connsiteX4" fmla="*/ 0 w 1431622"/>
              <a:gd name="connsiteY4" fmla="*/ 732409 h 732409"/>
              <a:gd name="connsiteX0" fmla="*/ 1209 w 1432831"/>
              <a:gd name="connsiteY0" fmla="*/ 732409 h 732409"/>
              <a:gd name="connsiteX1" fmla="*/ 95707 w 1432831"/>
              <a:gd name="connsiteY1" fmla="*/ 0 h 732409"/>
              <a:gd name="connsiteX2" fmla="*/ 1432831 w 1432831"/>
              <a:gd name="connsiteY2" fmla="*/ 0 h 732409"/>
              <a:gd name="connsiteX3" fmla="*/ 1318539 w 1432831"/>
              <a:gd name="connsiteY3" fmla="*/ 568109 h 732409"/>
              <a:gd name="connsiteX4" fmla="*/ 1209 w 1432831"/>
              <a:gd name="connsiteY4" fmla="*/ 732409 h 73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831" h="732409">
                <a:moveTo>
                  <a:pt x="1209" y="732409"/>
                </a:moveTo>
                <a:cubicBezTo>
                  <a:pt x="-10369" y="481923"/>
                  <a:pt x="64208" y="244136"/>
                  <a:pt x="95707" y="0"/>
                </a:cubicBezTo>
                <a:lnTo>
                  <a:pt x="1432831" y="0"/>
                </a:lnTo>
                <a:lnTo>
                  <a:pt x="1318539" y="568109"/>
                </a:lnTo>
                <a:lnTo>
                  <a:pt x="1209" y="732409"/>
                </a:lnTo>
                <a:close/>
              </a:path>
            </a:pathLst>
          </a:custGeom>
          <a:solidFill>
            <a:srgbClr val="3D7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22896" y="2933104"/>
            <a:ext cx="2880320" cy="367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Новый  год</a:t>
            </a:r>
            <a:endParaRPr lang="ru-RU" b="1" dirty="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16438" y="1281782"/>
            <a:ext cx="1019026" cy="355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 </a:t>
            </a:r>
            <a:endParaRPr lang="ru-RU" b="1" dirty="0"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22896" y="5669408"/>
            <a:ext cx="1872208" cy="2880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День Победы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38" y="991190"/>
            <a:ext cx="3350639" cy="25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362" y="370872"/>
            <a:ext cx="496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 голубое, а трава … </a:t>
            </a:r>
          </a:p>
        </p:txBody>
      </p:sp>
      <p:pic>
        <p:nvPicPr>
          <p:cNvPr id="23554" name="Picture 2" descr="http://www.livemy.info/uploads/e/Elizaveta/245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249540"/>
            <a:ext cx="2855245" cy="216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www.pics-zone.ru/img.php?url=http://batik4art.com/wp-content/uploads/2010/06/ZvetovoyKru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71" y="1235700"/>
            <a:ext cx="1098331" cy="10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top-desktop.ru/files/priroda/800/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3722216"/>
            <a:ext cx="2952328" cy="204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апля 3"/>
          <p:cNvSpPr/>
          <p:nvPr/>
        </p:nvSpPr>
        <p:spPr>
          <a:xfrm rot="403162">
            <a:off x="1570589" y="4075541"/>
            <a:ext cx="1164278" cy="1386362"/>
          </a:xfrm>
          <a:prstGeom prst="teardrop">
            <a:avLst/>
          </a:prstGeom>
          <a:solidFill>
            <a:srgbClr val="169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4996975">
            <a:off x="1419935" y="3186082"/>
            <a:ext cx="1164278" cy="1386362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9360212">
            <a:off x="2369374" y="2736400"/>
            <a:ext cx="1164278" cy="1386362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3608819">
            <a:off x="3085700" y="3319006"/>
            <a:ext cx="1164278" cy="1386362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6604051">
            <a:off x="2724471" y="4075541"/>
            <a:ext cx="1164278" cy="1386362"/>
          </a:xfrm>
          <a:prstGeom prst="teardrop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20984" y="5631546"/>
            <a:ext cx="226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Выбери цвет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2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6532E-6 L -3.05556E-6 0.12601 C -3.05556E-6 0.1822 0.08785 0.25179 0.15938 0.25179 L 0.31893 0.25179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12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</TotalTime>
  <Words>662</Words>
  <Application>Microsoft Office PowerPoint</Application>
  <PresentationFormat>Экран (4:3)</PresentationFormat>
  <Paragraphs>148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Официальная</vt:lpstr>
      <vt:lpstr>Мир вокруг нас!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нас!</dc:title>
  <dc:creator>User</dc:creator>
  <cp:lastModifiedBy>Пользователь</cp:lastModifiedBy>
  <cp:revision>33</cp:revision>
  <dcterms:created xsi:type="dcterms:W3CDTF">2018-09-18T06:44:55Z</dcterms:created>
  <dcterms:modified xsi:type="dcterms:W3CDTF">2025-02-04T18:43:27Z</dcterms:modified>
</cp:coreProperties>
</file>