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8.xml" ContentType="application/vnd.openxmlformats-officedocument.presentationml.slideLayout+xml"/>
  <Override PartName="/ppt/slideLayouts/slideLayout87.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67.xml" ContentType="application/vnd.openxmlformats-officedocument.presentationml.slideLayout+xml"/>
  <Override PartName="/ppt/slideLayouts/slideLayout76.xml" ContentType="application/vnd.openxmlformats-officedocument.presentationml.slideLayout+xml"/>
  <Override PartName="/ppt/slideLayouts/slideLayout85.xml" ContentType="application/vnd.openxmlformats-officedocument.presentationml.slideLayout+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56" r:id="rId9"/>
    <p:sldId id="257" r:id="rId10"/>
    <p:sldId id="260" r:id="rId11"/>
    <p:sldId id="277" r:id="rId12"/>
    <p:sldId id="262" r:id="rId13"/>
    <p:sldId id="263" r:id="rId14"/>
    <p:sldId id="264" r:id="rId15"/>
    <p:sldId id="276" r:id="rId16"/>
    <p:sldId id="267" r:id="rId17"/>
    <p:sldId id="266" r:id="rId18"/>
    <p:sldId id="265" r:id="rId19"/>
    <p:sldId id="269" r:id="rId20"/>
    <p:sldId id="270" r:id="rId21"/>
    <p:sldId id="275" r:id="rId22"/>
    <p:sldId id="271" r:id="rId23"/>
    <p:sldId id="272" r:id="rId24"/>
    <p:sldId id="273" r:id="rId25"/>
    <p:sldId id="258" r:id="rId26"/>
    <p:sldId id="274" r:id="rId27"/>
  </p:sldIdLst>
  <p:sldSz cx="9144000" cy="6858000" type="screen4x3"/>
  <p:notesSz cx="6858000" cy="9144000"/>
  <p:embeddedFontLst>
    <p:embeddedFont>
      <p:font typeface="Calibri" pitchFamily="34" charset="0"/>
      <p:regular r:id="rId28"/>
      <p:bold r:id="rId29"/>
      <p:italic r:id="rId30"/>
      <p:boldItalic r:id="rId31"/>
    </p:embeddedFont>
    <p:embeddedFont>
      <p:font typeface="Franklin Gothic Heavy" pitchFamily="34" charset="0"/>
      <p:regular r:id="rId32"/>
      <p:italic r:id="rId33"/>
    </p:embeddedFont>
    <p:embeddedFont>
      <p:font typeface="Monotype Corsiva" pitchFamily="66" charset="0"/>
      <p:italic r:id="rId3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font" Target="fonts/font7.fntdata"/><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3.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3493576924"/>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2766030738"/>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218780723"/>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2822352563"/>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3603651394"/>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98150492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483471297"/>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3366109335"/>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3707257309"/>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1836151398"/>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2172190163"/>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3156520316"/>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1923691597"/>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1955558566"/>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940850074"/>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3758763212"/>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708233165"/>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3535260858"/>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2463248021"/>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483063578"/>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173273627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4262300174"/>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3756006227"/>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523641530"/>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645089383"/>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255385441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3566176620"/>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926504347"/>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117648921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3580093785"/>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3830700965"/>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3658288291"/>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1307482365"/>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262398910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2853512378"/>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2954818146"/>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758535008"/>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452702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459957471"/>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3592584771"/>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288595979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3571942846"/>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11818333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87279606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2994482718"/>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416763891"/>
      </p:ext>
    </p:extLst>
  </p:cSld>
  <p:clrMapOvr>
    <a:masterClrMapping/>
  </p:clrMapOvr>
  <p:transition spd="slow">
    <p:cove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2995877426"/>
      </p:ext>
    </p:extLst>
  </p:cSld>
  <p:clrMapOvr>
    <a:masterClrMapping/>
  </p:clrMapOvr>
  <p:transition spd="slow">
    <p:cove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116227289"/>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809869445"/>
      </p:ext>
    </p:extLst>
  </p:cSld>
  <p:clrMapOvr>
    <a:masterClrMapping/>
  </p:clrMapOvr>
  <p:transition spd="slow">
    <p:cove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2764690427"/>
      </p:ext>
    </p:extLst>
  </p:cSld>
  <p:clrMapOvr>
    <a:masterClrMapping/>
  </p:clrMapOvr>
  <p:transition spd="slow">
    <p:cove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1084063568"/>
      </p:ext>
    </p:extLst>
  </p:cSld>
  <p:clrMapOvr>
    <a:masterClrMapping/>
  </p:clrMapOvr>
  <p:transition spd="slow">
    <p:cove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3417992507"/>
      </p:ext>
    </p:extLst>
  </p:cSld>
  <p:clrMapOvr>
    <a:masterClrMapping/>
  </p:clrMapOvr>
  <p:transition spd="slow">
    <p:cove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3115651876"/>
      </p:ext>
    </p:extLst>
  </p:cSld>
  <p:clrMapOvr>
    <a:masterClrMapping/>
  </p:clrMapOvr>
  <p:transition spd="slow">
    <p:cove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3246173120"/>
      </p:ext>
    </p:extLst>
  </p:cSld>
  <p:clrMapOvr>
    <a:masterClrMapping/>
  </p:clrMapOvr>
  <p:transition spd="slow">
    <p:cove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2904765038"/>
      </p:ext>
    </p:extLst>
  </p:cSld>
  <p:clrMapOvr>
    <a:masterClrMapping/>
  </p:clrMapOvr>
  <p:transition spd="slow">
    <p:cove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2008426146"/>
      </p:ext>
    </p:extLst>
  </p:cSld>
  <p:clrMapOvr>
    <a:masterClrMapping/>
  </p:clrMapOvr>
  <p:transition spd="slow">
    <p:cove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980563523"/>
      </p:ext>
    </p:extLst>
  </p:cSld>
  <p:clrMapOvr>
    <a:masterClrMapping/>
  </p:clrMapOvr>
  <p:transition spd="slow">
    <p:cove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569918434"/>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3669003049"/>
      </p:ext>
    </p:extLst>
  </p:cSld>
  <p:clrMapOvr>
    <a:masterClrMapping/>
  </p:clrMapOvr>
  <p:transition spd="slow">
    <p:cove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177932745"/>
      </p:ext>
    </p:extLst>
  </p:cSld>
  <p:clrMapOvr>
    <a:masterClrMapping/>
  </p:clrMapOvr>
  <p:transition spd="slow">
    <p:cove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2842308083"/>
      </p:ext>
    </p:extLst>
  </p:cSld>
  <p:clrMapOvr>
    <a:masterClrMapping/>
  </p:clrMapOvr>
  <p:transition spd="slow">
    <p:cove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3186585017"/>
      </p:ext>
    </p:extLst>
  </p:cSld>
  <p:clrMapOvr>
    <a:masterClrMapping/>
  </p:clrMapOvr>
  <p:transition spd="slow">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3625993813"/>
      </p:ext>
    </p:extLst>
  </p:cSld>
  <p:clrMapOvr>
    <a:masterClrMapping/>
  </p:clrMapOvr>
  <p:transition spd="slow">
    <p:cove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1005771281"/>
      </p:ext>
    </p:extLst>
  </p:cSld>
  <p:clrMapOvr>
    <a:masterClrMapping/>
  </p:clrMapOvr>
  <p:transition spd="slow">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3671984951"/>
      </p:ext>
    </p:extLst>
  </p:cSld>
  <p:clrMapOvr>
    <a:masterClrMapping/>
  </p:clrMapOvr>
  <p:transition spd="slow">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3793921502"/>
      </p:ext>
    </p:extLst>
  </p:cSld>
  <p:clrMapOvr>
    <a:masterClrMapping/>
  </p:clrMapOvr>
  <p:transition spd="slow">
    <p:cove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E13813-992C-4037-8E5F-82A06DF9B302}"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4F0F2EF2-4A2A-43E6-8F83-C00A9DE725BC}" type="slidenum">
              <a:rPr lang="ru-RU" altLang="ru-RU"/>
              <a:pPr/>
              <a:t>‹#›</a:t>
            </a:fld>
            <a:endParaRPr lang="ru-RU" altLang="ru-RU"/>
          </a:p>
        </p:txBody>
      </p:sp>
    </p:spTree>
    <p:extLst>
      <p:ext uri="{BB962C8B-B14F-4D97-AF65-F5344CB8AC3E}">
        <p14:creationId xmlns="" xmlns:p14="http://schemas.microsoft.com/office/powerpoint/2010/main" val="3403854682"/>
      </p:ext>
    </p:extLst>
  </p:cSld>
  <p:clrMapOvr>
    <a:masterClrMapping/>
  </p:clrMapOvr>
  <p:transition spd="slow">
    <p:cove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3F4C95B-5550-4AF5-9F6D-59C95351975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247FD4D6-8B39-41C3-970A-FEAB58AB11C4}" type="slidenum">
              <a:rPr lang="ru-RU" altLang="ru-RU"/>
              <a:pPr/>
              <a:t>‹#›</a:t>
            </a:fld>
            <a:endParaRPr lang="ru-RU" altLang="ru-RU"/>
          </a:p>
        </p:txBody>
      </p:sp>
    </p:spTree>
    <p:extLst>
      <p:ext uri="{BB962C8B-B14F-4D97-AF65-F5344CB8AC3E}">
        <p14:creationId xmlns="" xmlns:p14="http://schemas.microsoft.com/office/powerpoint/2010/main" val="72390036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A99CC35-3595-4CCE-B6B8-7AD0502C43F4}"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99A39EA3-F69F-4960-843B-F7086DB95370}" type="slidenum">
              <a:rPr lang="ru-RU" altLang="ru-RU"/>
              <a:pPr/>
              <a:t>‹#›</a:t>
            </a:fld>
            <a:endParaRPr lang="ru-RU" altLang="ru-RU"/>
          </a:p>
        </p:txBody>
      </p:sp>
    </p:spTree>
    <p:extLst>
      <p:ext uri="{BB962C8B-B14F-4D97-AF65-F5344CB8AC3E}">
        <p14:creationId xmlns="" xmlns:p14="http://schemas.microsoft.com/office/powerpoint/2010/main" val="692372406"/>
      </p:ext>
    </p:extLst>
  </p:cSld>
  <p:clrMapOvr>
    <a:masterClrMapping/>
  </p:clrMapOvr>
  <p:transition spd="slow">
    <p:cove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DDF8D67-5C39-4DAD-B1F7-AE841CB4805A}"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42661280-4259-4218-9750-4167B09B2693}" type="slidenum">
              <a:rPr lang="ru-RU" altLang="ru-RU"/>
              <a:pPr/>
              <a:t>‹#›</a:t>
            </a:fld>
            <a:endParaRPr lang="ru-RU" altLang="ru-RU"/>
          </a:p>
        </p:txBody>
      </p:sp>
    </p:spTree>
    <p:extLst>
      <p:ext uri="{BB962C8B-B14F-4D97-AF65-F5344CB8AC3E}">
        <p14:creationId xmlns="" xmlns:p14="http://schemas.microsoft.com/office/powerpoint/2010/main" val="3818401633"/>
      </p:ext>
    </p:extLst>
  </p:cSld>
  <p:clrMapOvr>
    <a:masterClrMapping/>
  </p:clrMapOvr>
  <p:transition spd="slow">
    <p:cove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95306BA2-B502-4DE6-9B60-64484EA2E5E5}" type="datetimeFigureOut">
              <a:rPr lang="ru-RU">
                <a:solidFill>
                  <a:prstClr val="black">
                    <a:tint val="75000"/>
                  </a:prstClr>
                </a:solidFill>
              </a:rPr>
              <a:pPr>
                <a:defRPr/>
              </a:pPr>
              <a:t>21.06.2017</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fld id="{E894359C-4F0C-4441-A167-6595F469DA86}" type="slidenum">
              <a:rPr lang="ru-RU" altLang="ru-RU"/>
              <a:pPr/>
              <a:t>‹#›</a:t>
            </a:fld>
            <a:endParaRPr lang="ru-RU" altLang="ru-RU"/>
          </a:p>
        </p:txBody>
      </p:sp>
    </p:spTree>
    <p:extLst>
      <p:ext uri="{BB962C8B-B14F-4D97-AF65-F5344CB8AC3E}">
        <p14:creationId xmlns="" xmlns:p14="http://schemas.microsoft.com/office/powerpoint/2010/main" val="3637669720"/>
      </p:ext>
    </p:extLst>
  </p:cSld>
  <p:clrMapOvr>
    <a:masterClrMapping/>
  </p:clrMapOvr>
  <p:transition spd="slow">
    <p:cove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F67AD2BC-A063-4455-8FE1-72D6E89A16B5}" type="datetimeFigureOut">
              <a:rPr lang="ru-RU">
                <a:solidFill>
                  <a:prstClr val="black">
                    <a:tint val="75000"/>
                  </a:prstClr>
                </a:solidFill>
              </a:rPr>
              <a:pPr>
                <a:defRPr/>
              </a:pPr>
              <a:t>21.06.2017</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fld id="{0DB8D7A8-5A32-4A5C-80CC-87315C30A1AA}" type="slidenum">
              <a:rPr lang="ru-RU" altLang="ru-RU"/>
              <a:pPr/>
              <a:t>‹#›</a:t>
            </a:fld>
            <a:endParaRPr lang="ru-RU" altLang="ru-RU"/>
          </a:p>
        </p:txBody>
      </p:sp>
    </p:spTree>
    <p:extLst>
      <p:ext uri="{BB962C8B-B14F-4D97-AF65-F5344CB8AC3E}">
        <p14:creationId xmlns="" xmlns:p14="http://schemas.microsoft.com/office/powerpoint/2010/main" val="2076439002"/>
      </p:ext>
    </p:extLst>
  </p:cSld>
  <p:clrMapOvr>
    <a:masterClrMapping/>
  </p:clrMapOvr>
  <p:transition spd="slow">
    <p:cove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5FEDB49B-D668-49D0-A15E-2E62384CF25A}" type="datetimeFigureOut">
              <a:rPr lang="ru-RU">
                <a:solidFill>
                  <a:prstClr val="black">
                    <a:tint val="75000"/>
                  </a:prstClr>
                </a:solidFill>
              </a:rPr>
              <a:pPr>
                <a:defRPr/>
              </a:pPr>
              <a:t>21.06.2017</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fld id="{F6F810EF-85BC-4A2F-90B9-8DF14F43B0AE}" type="slidenum">
              <a:rPr lang="ru-RU" altLang="ru-RU"/>
              <a:pPr/>
              <a:t>‹#›</a:t>
            </a:fld>
            <a:endParaRPr lang="ru-RU" altLang="ru-RU"/>
          </a:p>
        </p:txBody>
      </p:sp>
    </p:spTree>
    <p:extLst>
      <p:ext uri="{BB962C8B-B14F-4D97-AF65-F5344CB8AC3E}">
        <p14:creationId xmlns="" xmlns:p14="http://schemas.microsoft.com/office/powerpoint/2010/main" val="3086167112"/>
      </p:ext>
    </p:extLst>
  </p:cSld>
  <p:clrMapOvr>
    <a:masterClrMapping/>
  </p:clrMapOvr>
  <p:transition spd="slow">
    <p:cove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A7362BC7-6E1B-4E08-88D9-1FBEDAD0106C}"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D836969E-B1EB-4F7C-8F10-5816E06DE1D9}" type="slidenum">
              <a:rPr lang="ru-RU" altLang="ru-RU"/>
              <a:pPr/>
              <a:t>‹#›</a:t>
            </a:fld>
            <a:endParaRPr lang="ru-RU" altLang="ru-RU"/>
          </a:p>
        </p:txBody>
      </p:sp>
    </p:spTree>
    <p:extLst>
      <p:ext uri="{BB962C8B-B14F-4D97-AF65-F5344CB8AC3E}">
        <p14:creationId xmlns="" xmlns:p14="http://schemas.microsoft.com/office/powerpoint/2010/main" val="3128988525"/>
      </p:ext>
    </p:extLst>
  </p:cSld>
  <p:clrMapOvr>
    <a:masterClrMapping/>
  </p:clrMapOvr>
  <p:transition spd="slow">
    <p:cove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6535AFA-8066-4E58-BA78-0260024E48FD}" type="datetimeFigureOut">
              <a:rPr lang="ru-RU">
                <a:solidFill>
                  <a:prstClr val="black">
                    <a:tint val="75000"/>
                  </a:prstClr>
                </a:solidFill>
              </a:rPr>
              <a:pPr>
                <a:defRPr/>
              </a:pPr>
              <a:t>21.06.2017</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fld id="{8F71FD10-46A4-469D-B129-C0517DAE36C0}" type="slidenum">
              <a:rPr lang="ru-RU" altLang="ru-RU"/>
              <a:pPr/>
              <a:t>‹#›</a:t>
            </a:fld>
            <a:endParaRPr lang="ru-RU" altLang="ru-RU"/>
          </a:p>
        </p:txBody>
      </p:sp>
    </p:spTree>
    <p:extLst>
      <p:ext uri="{BB962C8B-B14F-4D97-AF65-F5344CB8AC3E}">
        <p14:creationId xmlns="" xmlns:p14="http://schemas.microsoft.com/office/powerpoint/2010/main" val="4102606264"/>
      </p:ext>
    </p:extLst>
  </p:cSld>
  <p:clrMapOvr>
    <a:masterClrMapping/>
  </p:clrMapOvr>
  <p:transition spd="slow">
    <p:cove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EAB58596-E853-40B0-B3DB-2E6D39170949}"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33C15D97-3A4F-46F8-9F6F-BA97F20BF64C}" type="slidenum">
              <a:rPr lang="ru-RU" altLang="ru-RU"/>
              <a:pPr/>
              <a:t>‹#›</a:t>
            </a:fld>
            <a:endParaRPr lang="ru-RU" altLang="ru-RU"/>
          </a:p>
        </p:txBody>
      </p:sp>
    </p:spTree>
    <p:extLst>
      <p:ext uri="{BB962C8B-B14F-4D97-AF65-F5344CB8AC3E}">
        <p14:creationId xmlns="" xmlns:p14="http://schemas.microsoft.com/office/powerpoint/2010/main" val="4277838424"/>
      </p:ext>
    </p:extLst>
  </p:cSld>
  <p:clrMapOvr>
    <a:masterClrMapping/>
  </p:clrMapOvr>
  <p:transition spd="slow">
    <p:cove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9E23095-B5F0-42BD-9DCD-44CE8632EA37}"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fld id="{0FEA0288-9F2D-4AFE-954F-9E215C61C091}" type="slidenum">
              <a:rPr lang="ru-RU" altLang="ru-RU"/>
              <a:pPr/>
              <a:t>‹#›</a:t>
            </a:fld>
            <a:endParaRPr lang="ru-RU" altLang="ru-RU"/>
          </a:p>
        </p:txBody>
      </p:sp>
    </p:spTree>
    <p:extLst>
      <p:ext uri="{BB962C8B-B14F-4D97-AF65-F5344CB8AC3E}">
        <p14:creationId xmlns="" xmlns:p14="http://schemas.microsoft.com/office/powerpoint/2010/main" val="1001071452"/>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21.06.2017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21.06.2017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2804713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200704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19751261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21649093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157260790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1994487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FD46862-3F25-45D4-9641-B3C07BC7978C}" type="datetimeFigureOut">
              <a:rPr lang="ru-RU">
                <a:solidFill>
                  <a:prstClr val="black">
                    <a:tint val="75000"/>
                  </a:prstClr>
                </a:solidFill>
              </a:rPr>
              <a:pPr>
                <a:defRPr/>
              </a:pPr>
              <a:t>21.06.2017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85C5B40D-394B-413E-B3C3-9F1A3C86371F}" type="slidenum">
              <a:rPr lang="ru-RU" altLang="ru-RU" smtClean="0">
                <a:cs typeface="Arial" charset="0"/>
              </a:rPr>
              <a:pPr fontAlgn="base">
                <a:spcBef>
                  <a:spcPct val="0"/>
                </a:spcBef>
                <a:spcAft>
                  <a:spcPct val="0"/>
                </a:spcAft>
              </a:pPr>
              <a:t>‹#›</a:t>
            </a:fld>
            <a:endParaRPr lang="ru-RU" altLang="ru-RU" smtClean="0">
              <a:cs typeface="Arial" charset="0"/>
            </a:endParaRPr>
          </a:p>
        </p:txBody>
      </p:sp>
    </p:spTree>
    <p:extLst>
      <p:ext uri="{BB962C8B-B14F-4D97-AF65-F5344CB8AC3E}">
        <p14:creationId xmlns="" xmlns:p14="http://schemas.microsoft.com/office/powerpoint/2010/main" val="208002596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media1.mp3"/><Relationship Id="rId5" Type="http://schemas.openxmlformats.org/officeDocument/2006/relationships/image" Target="../media/image2.png"/><Relationship Id="rId4"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39.xml"/><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6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6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8.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Picture 4" descr="C:\Documents and Settings\Admin\Рабочий стол\рамки\38b044f3d4f2785b628e626b92c6c2f8.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112500"/>
          </a:effectLst>
        </p:spPr>
      </p:pic>
      <p:sp>
        <p:nvSpPr>
          <p:cNvPr id="5" name="Прямоугольник 4"/>
          <p:cNvSpPr/>
          <p:nvPr/>
        </p:nvSpPr>
        <p:spPr>
          <a:xfrm>
            <a:off x="1619672" y="1628800"/>
            <a:ext cx="6336704" cy="3785652"/>
          </a:xfrm>
          <a:prstGeom prst="rect">
            <a:avLst/>
          </a:prstGeom>
        </p:spPr>
        <p:txBody>
          <a:bodyPr wrap="square">
            <a:spAutoFit/>
          </a:bodyPr>
          <a:lstStyle/>
          <a:p>
            <a:pPr algn="ctr">
              <a:defRPr/>
            </a:pPr>
            <a:r>
              <a:rPr lang="ru-RU" sz="40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Развитие творческих способностей у детей дошкольного возраста средствами театрализованной деятельности</a:t>
            </a:r>
            <a:endParaRPr lang="ru-RU" sz="40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6" name="iz_filma_Tri_oreshka_dlya_zolushki_-_melodiya_(iPlayer.fm).mp3">
            <a:hlinkClick r:id="" action="ppaction://media"/>
          </p:cNvPr>
          <p:cNvPicPr>
            <a:picLocks noChangeAspect="1"/>
          </p:cNvPicPr>
          <p:nvPr>
            <a:audioFile r:link="rId1"/>
            <p:extLst>
              <p:ext uri="{DAA4B4D4-6D71-4841-9C94-3DE7FCFB9230}">
                <p14:media xmlns="" xmlns:p14="http://schemas.microsoft.com/office/powerpoint/2010/main" r:embed="rId4"/>
              </p:ext>
            </p:extLst>
          </p:nvPr>
        </p:nvPicPr>
        <p:blipFill>
          <a:blip r:embed="rId5" cstate="print"/>
          <a:stretch>
            <a:fillRect/>
          </a:stretch>
        </p:blipFill>
        <p:spPr>
          <a:xfrm>
            <a:off x="323528" y="188640"/>
            <a:ext cx="487363" cy="487363"/>
          </a:xfrm>
          <a:prstGeom prst="rect">
            <a:avLst/>
          </a:prstGeom>
        </p:spPr>
      </p:pic>
    </p:spTree>
    <p:extLst>
      <p:ext uri="{BB962C8B-B14F-4D97-AF65-F5344CB8AC3E}">
        <p14:creationId xmlns="" xmlns:p14="http://schemas.microsoft.com/office/powerpoint/2010/main" val="18416081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251520" y="476673"/>
            <a:ext cx="8712967" cy="707886"/>
          </a:xfrm>
          <a:prstGeom prst="rect">
            <a:avLst/>
          </a:prstGeom>
        </p:spPr>
        <p:txBody>
          <a:bodyPr wrap="square">
            <a:spAutoFit/>
          </a:bodyPr>
          <a:lstStyle/>
          <a:p>
            <a:pPr lvl="0" algn="ctr">
              <a:defRPr/>
            </a:pPr>
            <a:r>
              <a:rPr lang="ru-RU" sz="4000" b="1" kern="0" dirty="0" smtClean="0">
                <a:solidFill>
                  <a:sysClr val="windowText" lastClr="000000"/>
                </a:solidFill>
                <a:latin typeface="Monotype Corsiva" panose="03010101010201010101" pitchFamily="66" charset="0"/>
              </a:rPr>
              <a:t>Использование различных видов  театра:</a:t>
            </a:r>
            <a:endParaRPr lang="ru-RU" sz="4000" b="1" kern="0" dirty="0">
              <a:solidFill>
                <a:sysClr val="windowText" lastClr="000000"/>
              </a:solidFill>
              <a:latin typeface="Monotype Corsiva" panose="03010101010201010101" pitchFamily="66" charset="0"/>
            </a:endParaRPr>
          </a:p>
        </p:txBody>
      </p:sp>
      <p:sp>
        <p:nvSpPr>
          <p:cNvPr id="5" name="Прямоугольник 4"/>
          <p:cNvSpPr/>
          <p:nvPr/>
        </p:nvSpPr>
        <p:spPr>
          <a:xfrm>
            <a:off x="900113" y="1125305"/>
            <a:ext cx="7272287" cy="590931"/>
          </a:xfrm>
          <a:prstGeom prst="rect">
            <a:avLst/>
          </a:prstGeom>
        </p:spPr>
        <p:txBody>
          <a:bodyPr wrap="square">
            <a:spAutoFit/>
          </a:bodyPr>
          <a:lstStyle/>
          <a:p>
            <a:pPr lvl="0" algn="ctr">
              <a:lnSpc>
                <a:spcPct val="90000"/>
              </a:lnSpc>
              <a:spcBef>
                <a:spcPct val="20000"/>
              </a:spcBef>
            </a:pPr>
            <a:r>
              <a:rPr lang="ru-RU" sz="3600" b="1" dirty="0" smtClean="0">
                <a:solidFill>
                  <a:prstClr val="black"/>
                </a:solidFill>
                <a:latin typeface="Monotype Corsiva" pitchFamily="66" charset="0"/>
              </a:rPr>
              <a:t>Бибабо</a:t>
            </a:r>
            <a:endParaRPr lang="ru-RU" sz="3600" b="1" dirty="0">
              <a:solidFill>
                <a:prstClr val="black"/>
              </a:solidFill>
              <a:latin typeface="Monotype Corsiva" pitchFamily="66" charset="0"/>
            </a:endParaRPr>
          </a:p>
        </p:txBody>
      </p:sp>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72092" y="1628800"/>
            <a:ext cx="4211513" cy="2974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548405" y="3549650"/>
            <a:ext cx="4511675" cy="2974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714233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randombar(horizontal)">
                                      <p:cBhvr>
                                        <p:cTn id="11"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Прямоугольник 2"/>
          <p:cNvSpPr/>
          <p:nvPr/>
        </p:nvSpPr>
        <p:spPr>
          <a:xfrm>
            <a:off x="1331640" y="404813"/>
            <a:ext cx="6482595" cy="604781"/>
          </a:xfrm>
          <a:prstGeom prst="rect">
            <a:avLst/>
          </a:prstGeom>
        </p:spPr>
        <p:txBody>
          <a:bodyPr wrap="square">
            <a:spAutoFit/>
          </a:bodyPr>
          <a:lstStyle/>
          <a:p>
            <a:pPr lvl="0" algn="ctr">
              <a:lnSpc>
                <a:spcPct val="90000"/>
              </a:lnSpc>
              <a:spcBef>
                <a:spcPct val="20000"/>
              </a:spcBef>
            </a:pPr>
            <a:r>
              <a:rPr lang="ru-RU" sz="3600" b="1" dirty="0" smtClean="0">
                <a:solidFill>
                  <a:prstClr val="black"/>
                </a:solidFill>
                <a:latin typeface="Monotype Corsiva" pitchFamily="66" charset="0"/>
              </a:rPr>
              <a:t>Настольный театр</a:t>
            </a:r>
            <a:endParaRPr lang="ru-RU" sz="3600" b="1" dirty="0">
              <a:solidFill>
                <a:prstClr val="black"/>
              </a:solidFill>
              <a:latin typeface="Monotype Corsiva" pitchFamily="66" charset="0"/>
            </a:endParaRPr>
          </a:p>
        </p:txBody>
      </p:sp>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9314" y="1103954"/>
            <a:ext cx="4321368" cy="3241026"/>
          </a:xfrm>
          <a:prstGeom prst="rect">
            <a:avLst/>
          </a:prstGeom>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07719" y="3284538"/>
            <a:ext cx="4320116" cy="3240087"/>
          </a:xfrm>
          <a:prstGeom prst="rect">
            <a:avLst/>
          </a:prstGeom>
        </p:spPr>
      </p:pic>
    </p:spTree>
    <p:extLst>
      <p:ext uri="{BB962C8B-B14F-4D97-AF65-F5344CB8AC3E}">
        <p14:creationId xmlns="" xmlns:p14="http://schemas.microsoft.com/office/powerpoint/2010/main" val="2218532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467544" y="404813"/>
            <a:ext cx="8352928" cy="604781"/>
          </a:xfrm>
          <a:prstGeom prst="rect">
            <a:avLst/>
          </a:prstGeom>
        </p:spPr>
        <p:txBody>
          <a:bodyPr wrap="square">
            <a:spAutoFit/>
          </a:bodyPr>
          <a:lstStyle/>
          <a:p>
            <a:pPr lvl="0" algn="ctr">
              <a:lnSpc>
                <a:spcPct val="90000"/>
              </a:lnSpc>
              <a:spcBef>
                <a:spcPct val="20000"/>
              </a:spcBef>
            </a:pPr>
            <a:r>
              <a:rPr lang="ru-RU" sz="3600" b="1" dirty="0" smtClean="0">
                <a:solidFill>
                  <a:prstClr val="black"/>
                </a:solidFill>
                <a:latin typeface="Monotype Corsiva" pitchFamily="66" charset="0"/>
              </a:rPr>
              <a:t>Пальчиковый  </a:t>
            </a:r>
            <a:r>
              <a:rPr lang="ru-RU" sz="3600" b="1" dirty="0">
                <a:solidFill>
                  <a:prstClr val="black"/>
                </a:solidFill>
                <a:latin typeface="Monotype Corsiva" pitchFamily="66" charset="0"/>
              </a:rPr>
              <a:t>театр     </a:t>
            </a:r>
          </a:p>
        </p:txBody>
      </p:sp>
      <p:pic>
        <p:nvPicPr>
          <p:cNvPr id="4" name="Рисунок 3"/>
          <p:cNvPicPr>
            <a:picLocks noChangeAspect="1"/>
          </p:cNvPicPr>
          <p:nvPr/>
        </p:nvPicPr>
        <p:blipFill rotWithShape="1">
          <a:blip r:embed="rId4" cstate="print">
            <a:extLst>
              <a:ext uri="{28A0092B-C50C-407E-A947-70E740481C1C}">
                <a14:useLocalDpi xmlns="" xmlns:a14="http://schemas.microsoft.com/office/drawing/2010/main" val="0"/>
              </a:ext>
            </a:extLst>
          </a:blip>
          <a:srcRect l="5811"/>
          <a:stretch/>
        </p:blipFill>
        <p:spPr>
          <a:xfrm>
            <a:off x="644346" y="1009596"/>
            <a:ext cx="3506117" cy="2791825"/>
          </a:xfrm>
          <a:prstGeom prst="rect">
            <a:avLst/>
          </a:prstGeom>
        </p:spPr>
      </p:pic>
      <p:pic>
        <p:nvPicPr>
          <p:cNvPr id="5" name="Рисунок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644008" y="1009596"/>
            <a:ext cx="3712937" cy="2784703"/>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950865" y="3858764"/>
            <a:ext cx="2880319" cy="2870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559053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827584" y="476673"/>
            <a:ext cx="7416824" cy="604781"/>
          </a:xfrm>
          <a:prstGeom prst="rect">
            <a:avLst/>
          </a:prstGeom>
        </p:spPr>
        <p:txBody>
          <a:bodyPr wrap="square">
            <a:spAutoFit/>
          </a:bodyPr>
          <a:lstStyle/>
          <a:p>
            <a:pPr lvl="0" algn="ctr">
              <a:lnSpc>
                <a:spcPct val="90000"/>
              </a:lnSpc>
              <a:spcBef>
                <a:spcPct val="20000"/>
              </a:spcBef>
            </a:pPr>
            <a:r>
              <a:rPr lang="ru-RU" sz="3600" b="1" dirty="0" smtClean="0">
                <a:solidFill>
                  <a:prstClr val="black"/>
                </a:solidFill>
                <a:latin typeface="Monotype Corsiva" pitchFamily="66" charset="0"/>
              </a:rPr>
              <a:t>Плоскостной театр</a:t>
            </a:r>
            <a:endParaRPr lang="ru-RU" sz="3600" b="1" dirty="0">
              <a:solidFill>
                <a:prstClr val="black"/>
              </a:solidFill>
              <a:latin typeface="Monotype Corsiva" pitchFamily="66" charset="0"/>
            </a:endParaRPr>
          </a:p>
        </p:txBody>
      </p:sp>
      <p:pic>
        <p:nvPicPr>
          <p:cNvPr id="4" name="Рисунок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09003" y="1628800"/>
            <a:ext cx="4176427" cy="3132320"/>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 xmlns:a14="http://schemas.microsoft.com/office/drawing/2010/main" val="0"/>
              </a:ext>
            </a:extLst>
          </a:blip>
          <a:srcRect b="11138"/>
          <a:stretch/>
        </p:blipFill>
        <p:spPr>
          <a:xfrm>
            <a:off x="4420475" y="3429000"/>
            <a:ext cx="4512136" cy="3007174"/>
          </a:xfrm>
          <a:prstGeom prst="rect">
            <a:avLst/>
          </a:prstGeom>
        </p:spPr>
      </p:pic>
    </p:spTree>
    <p:extLst>
      <p:ext uri="{BB962C8B-B14F-4D97-AF65-F5344CB8AC3E}">
        <p14:creationId xmlns="" xmlns:p14="http://schemas.microsoft.com/office/powerpoint/2010/main" val="16733091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827584" y="476673"/>
            <a:ext cx="7416824" cy="604781"/>
          </a:xfrm>
          <a:prstGeom prst="rect">
            <a:avLst/>
          </a:prstGeom>
        </p:spPr>
        <p:txBody>
          <a:bodyPr wrap="square">
            <a:spAutoFit/>
          </a:bodyPr>
          <a:lstStyle/>
          <a:p>
            <a:pPr lvl="0" algn="ctr">
              <a:lnSpc>
                <a:spcPct val="90000"/>
              </a:lnSpc>
              <a:spcBef>
                <a:spcPct val="20000"/>
              </a:spcBef>
            </a:pPr>
            <a:r>
              <a:rPr lang="ru-RU" sz="3600" b="1" dirty="0" smtClean="0">
                <a:solidFill>
                  <a:prstClr val="black"/>
                </a:solidFill>
                <a:latin typeface="Monotype Corsiva" pitchFamily="66" charset="0"/>
              </a:rPr>
              <a:t>Театр масок</a:t>
            </a:r>
            <a:endParaRPr lang="ru-RU" sz="3600" b="1" dirty="0">
              <a:solidFill>
                <a:prstClr val="black"/>
              </a:solidFill>
              <a:latin typeface="Monotype Corsiva" pitchFamily="66" charset="0"/>
            </a:endParaRPr>
          </a:p>
        </p:txBody>
      </p:sp>
      <p:pic>
        <p:nvPicPr>
          <p:cNvPr id="3" name="Рисунок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44972" y="1340768"/>
            <a:ext cx="4246054" cy="3184541"/>
          </a:xfrm>
          <a:prstGeom prst="rect">
            <a:avLst/>
          </a:prstGeom>
        </p:spPr>
      </p:pic>
      <p:pic>
        <p:nvPicPr>
          <p:cNvPr id="4" name="Рисунок 3"/>
          <p:cNvPicPr>
            <a:picLocks noChangeAspect="1"/>
          </p:cNvPicPr>
          <p:nvPr/>
        </p:nvPicPr>
        <p:blipFill rotWithShape="1">
          <a:blip r:embed="rId5" cstate="print">
            <a:extLst>
              <a:ext uri="{28A0092B-C50C-407E-A947-70E740481C1C}">
                <a14:useLocalDpi xmlns="" xmlns:a14="http://schemas.microsoft.com/office/drawing/2010/main" val="0"/>
              </a:ext>
            </a:extLst>
          </a:blip>
          <a:srcRect b="19869"/>
          <a:stretch/>
        </p:blipFill>
        <p:spPr>
          <a:xfrm>
            <a:off x="4433376" y="3717032"/>
            <a:ext cx="4639571" cy="2788301"/>
          </a:xfrm>
          <a:prstGeom prst="rect">
            <a:avLst/>
          </a:prstGeom>
        </p:spPr>
      </p:pic>
    </p:spTree>
    <p:extLst>
      <p:ext uri="{BB962C8B-B14F-4D97-AF65-F5344CB8AC3E}">
        <p14:creationId xmlns="" xmlns:p14="http://schemas.microsoft.com/office/powerpoint/2010/main" val="8280487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900112" y="260351"/>
            <a:ext cx="7344295" cy="590931"/>
          </a:xfrm>
          <a:prstGeom prst="rect">
            <a:avLst/>
          </a:prstGeom>
        </p:spPr>
        <p:txBody>
          <a:bodyPr wrap="square">
            <a:spAutoFit/>
          </a:bodyPr>
          <a:lstStyle/>
          <a:p>
            <a:pPr lvl="0" algn="ctr">
              <a:lnSpc>
                <a:spcPct val="90000"/>
              </a:lnSpc>
              <a:spcBef>
                <a:spcPct val="20000"/>
              </a:spcBef>
            </a:pPr>
            <a:r>
              <a:rPr lang="ru-RU" sz="3600" b="1" dirty="0" smtClean="0">
                <a:solidFill>
                  <a:prstClr val="black"/>
                </a:solidFill>
                <a:latin typeface="Monotype Corsiva" pitchFamily="66" charset="0"/>
              </a:rPr>
              <a:t>Драматизация сказки</a:t>
            </a:r>
            <a:endParaRPr lang="ru-RU" sz="3600" b="1" dirty="0">
              <a:solidFill>
                <a:prstClr val="black"/>
              </a:solidFill>
              <a:latin typeface="Monotype Corsiva" pitchFamily="66" charset="0"/>
            </a:endParaRPr>
          </a:p>
        </p:txBody>
      </p:sp>
      <p:pic>
        <p:nvPicPr>
          <p:cNvPr id="5" name="Рисунок 4"/>
          <p:cNvPicPr>
            <a:picLocks noChangeAspect="1"/>
          </p:cNvPicPr>
          <p:nvPr/>
        </p:nvPicPr>
        <p:blipFill rotWithShape="1">
          <a:blip r:embed="rId4" cstate="print">
            <a:extLst>
              <a:ext uri="{28A0092B-C50C-407E-A947-70E740481C1C}">
                <a14:useLocalDpi xmlns="" xmlns:a14="http://schemas.microsoft.com/office/drawing/2010/main" val="0"/>
              </a:ext>
            </a:extLst>
          </a:blip>
          <a:srcRect l="7095" t="34851" r="13037" b="18549"/>
          <a:stretch/>
        </p:blipFill>
        <p:spPr>
          <a:xfrm>
            <a:off x="1979712" y="3956558"/>
            <a:ext cx="4896544" cy="2856991"/>
          </a:xfrm>
          <a:prstGeom prst="rect">
            <a:avLst/>
          </a:prstGeom>
        </p:spPr>
      </p:pic>
      <p:pic>
        <p:nvPicPr>
          <p:cNvPr id="3" name="Рисунок 2"/>
          <p:cNvPicPr>
            <a:picLocks noChangeAspect="1"/>
          </p:cNvPicPr>
          <p:nvPr/>
        </p:nvPicPr>
        <p:blipFill rotWithShape="1">
          <a:blip r:embed="rId5" cstate="print">
            <a:extLst>
              <a:ext uri="{28A0092B-C50C-407E-A947-70E740481C1C}">
                <a14:useLocalDpi xmlns="" xmlns:a14="http://schemas.microsoft.com/office/drawing/2010/main" val="0"/>
              </a:ext>
            </a:extLst>
          </a:blip>
          <a:srcRect t="19802" b="24620"/>
          <a:stretch/>
        </p:blipFill>
        <p:spPr>
          <a:xfrm>
            <a:off x="5436096" y="851283"/>
            <a:ext cx="3289884" cy="3250555"/>
          </a:xfrm>
          <a:prstGeom prst="rect">
            <a:avLst/>
          </a:prstGeom>
        </p:spPr>
      </p:pic>
      <p:pic>
        <p:nvPicPr>
          <p:cNvPr id="4" name="Рисунок 3"/>
          <p:cNvPicPr>
            <a:picLocks noChangeAspect="1"/>
          </p:cNvPicPr>
          <p:nvPr/>
        </p:nvPicPr>
        <p:blipFill rotWithShape="1">
          <a:blip r:embed="rId6" cstate="print">
            <a:extLst>
              <a:ext uri="{28A0092B-C50C-407E-A947-70E740481C1C}">
                <a14:useLocalDpi xmlns="" xmlns:a14="http://schemas.microsoft.com/office/drawing/2010/main" val="0"/>
              </a:ext>
            </a:extLst>
          </a:blip>
          <a:srcRect l="1420" t="26007" r="32310" b="21188"/>
          <a:stretch/>
        </p:blipFill>
        <p:spPr>
          <a:xfrm>
            <a:off x="237257" y="859092"/>
            <a:ext cx="4046711" cy="3224473"/>
          </a:xfrm>
          <a:prstGeom prst="rect">
            <a:avLst/>
          </a:prstGeom>
        </p:spPr>
      </p:pic>
    </p:spTree>
    <p:extLst>
      <p:ext uri="{BB962C8B-B14F-4D97-AF65-F5344CB8AC3E}">
        <p14:creationId xmlns="" xmlns:p14="http://schemas.microsoft.com/office/powerpoint/2010/main" val="29243428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048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5" name="Заголовок 8"/>
          <p:cNvSpPr>
            <a:spLocks noGrp="1"/>
          </p:cNvSpPr>
          <p:nvPr>
            <p:ph type="title"/>
          </p:nvPr>
        </p:nvSpPr>
        <p:spPr>
          <a:xfrm>
            <a:off x="192088" y="404813"/>
            <a:ext cx="8640762" cy="3240087"/>
          </a:xfrm>
        </p:spPr>
        <p:txBody>
          <a:bodyPr/>
          <a:lstStyle/>
          <a:p>
            <a:r>
              <a:rPr lang="ru-RU" altLang="ru-RU" sz="2800" b="1" dirty="0" smtClean="0"/>
              <a:t>Новый подход к организации театрализованной </a:t>
            </a:r>
            <a:r>
              <a:rPr lang="ru-RU" altLang="ru-RU" sz="2800" b="1" dirty="0" smtClean="0"/>
              <a:t>деятельности включает в себя:</a:t>
            </a:r>
            <a:r>
              <a:rPr lang="ru-RU" altLang="ru-RU" sz="2800" dirty="0" smtClean="0"/>
              <a:t/>
            </a:r>
            <a:br>
              <a:rPr lang="ru-RU" altLang="ru-RU" sz="2800" dirty="0" smtClean="0"/>
            </a:br>
            <a:r>
              <a:rPr lang="ru-RU" altLang="ru-RU" sz="2800" dirty="0" smtClean="0"/>
              <a:t>-</a:t>
            </a:r>
            <a:r>
              <a:rPr lang="ru-RU" altLang="ru-RU" sz="2800" dirty="0" smtClean="0"/>
              <a:t>Театрализованную </a:t>
            </a:r>
            <a:r>
              <a:rPr lang="ru-RU" altLang="ru-RU" sz="2800" dirty="0" smtClean="0"/>
              <a:t>деятельность, в основу которой положен </a:t>
            </a:r>
            <a:r>
              <a:rPr lang="ru-RU" altLang="ru-RU" sz="2800" b="1" u="sng" dirty="0" smtClean="0">
                <a:effectLst>
                  <a:outerShdw blurRad="38100" dist="38100" dir="2700000" algn="tl">
                    <a:srgbClr val="000000">
                      <a:alpha val="43137"/>
                    </a:srgbClr>
                  </a:outerShdw>
                </a:effectLst>
              </a:rPr>
              <a:t>принцип предоставления всем детям равных возможностей</a:t>
            </a:r>
            <a:r>
              <a:rPr lang="ru-RU" altLang="ru-RU" sz="2800" b="1" dirty="0" smtClean="0">
                <a:effectLst>
                  <a:outerShdw blurRad="38100" dist="38100" dir="2700000" algn="tl">
                    <a:srgbClr val="000000">
                      <a:alpha val="43137"/>
                    </a:srgbClr>
                  </a:outerShdw>
                </a:effectLst>
              </a:rPr>
              <a:t>.</a:t>
            </a:r>
            <a:br>
              <a:rPr lang="ru-RU" altLang="ru-RU" sz="2800" b="1" dirty="0" smtClean="0">
                <a:effectLst>
                  <a:outerShdw blurRad="38100" dist="38100" dir="2700000" algn="tl">
                    <a:srgbClr val="000000">
                      <a:alpha val="43137"/>
                    </a:srgbClr>
                  </a:outerShdw>
                </a:effectLst>
              </a:rPr>
            </a:br>
            <a:r>
              <a:rPr lang="ru-RU" altLang="ru-RU" sz="2800" dirty="0" smtClean="0"/>
              <a:t>-</a:t>
            </a:r>
            <a:r>
              <a:rPr lang="ru-RU" altLang="ru-RU" sz="2800" dirty="0" smtClean="0"/>
              <a:t>Предоставление ребёнку возможности для проявления инициативы и самостоятельности при выборе роли и характера для своего героя.</a:t>
            </a:r>
          </a:p>
        </p:txBody>
      </p:sp>
      <p:sp>
        <p:nvSpPr>
          <p:cNvPr id="10246" name="TextBox 3"/>
          <p:cNvSpPr txBox="1">
            <a:spLocks noChangeArrowheads="1"/>
          </p:cNvSpPr>
          <p:nvPr/>
        </p:nvSpPr>
        <p:spPr bwMode="auto">
          <a:xfrm>
            <a:off x="395536" y="3933825"/>
            <a:ext cx="4464496"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FontTx/>
              <a:buNone/>
            </a:pPr>
            <a:r>
              <a:rPr lang="ru-RU" altLang="ru-RU" sz="2800" b="1" dirty="0" smtClean="0">
                <a:effectLst>
                  <a:outerShdw blurRad="38100" dist="38100" dir="2700000" algn="tl">
                    <a:srgbClr val="000000">
                      <a:alpha val="43137"/>
                    </a:srgbClr>
                  </a:outerShdw>
                </a:effectLst>
                <a:latin typeface="Arial" charset="0"/>
                <a:cs typeface="Arial" charset="0"/>
              </a:rPr>
              <a:t>Уровень психического развития дошкольника     позволяет реализовать эту идею</a:t>
            </a:r>
            <a:r>
              <a:rPr lang="ru-RU" altLang="ru-RU" sz="2800" dirty="0" smtClean="0">
                <a:effectLst>
                  <a:outerShdw blurRad="38100" dist="38100" dir="2700000" algn="tl">
                    <a:srgbClr val="000000">
                      <a:alpha val="43137"/>
                    </a:srgbClr>
                  </a:outerShdw>
                </a:effectLst>
                <a:latin typeface="Arial" charset="0"/>
                <a:cs typeface="Arial" charset="0"/>
              </a:rPr>
              <a:t>.</a:t>
            </a:r>
          </a:p>
        </p:txBody>
      </p:sp>
      <p:pic>
        <p:nvPicPr>
          <p:cNvPr id="20487" name="Рисунок 5"/>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13338" y="3590925"/>
            <a:ext cx="3490912" cy="299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99881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250"/>
                                  </p:stCondLst>
                                  <p:childTnLst>
                                    <p:set>
                                      <p:cBhvr>
                                        <p:cTn id="6" dur="1" fill="hold">
                                          <p:stCondLst>
                                            <p:cond delay="0"/>
                                          </p:stCondLst>
                                        </p:cTn>
                                        <p:tgtEl>
                                          <p:spTgt spid="10246">
                                            <p:txEl>
                                              <p:pRg st="0" end="0"/>
                                            </p:txEl>
                                          </p:spTgt>
                                        </p:tgtEl>
                                        <p:attrNameLst>
                                          <p:attrName>style.visibility</p:attrName>
                                        </p:attrNameLst>
                                      </p:cBhvr>
                                      <p:to>
                                        <p:strVal val="visible"/>
                                      </p:to>
                                    </p:set>
                                    <p:animEffect transition="in" filter="barn(inVertical)">
                                      <p:cBhvr>
                                        <p:cTn id="7" dur="500"/>
                                        <p:tgtEl>
                                          <p:spTgt spid="102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2530"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Заголовок 8"/>
          <p:cNvSpPr>
            <a:spLocks noGrp="1"/>
          </p:cNvSpPr>
          <p:nvPr>
            <p:ph type="title"/>
          </p:nvPr>
        </p:nvSpPr>
        <p:spPr>
          <a:xfrm>
            <a:off x="467544" y="115889"/>
            <a:ext cx="8255769" cy="1008855"/>
          </a:xfrm>
        </p:spPr>
        <p:txBody>
          <a:bodyPr/>
          <a:lstStyle/>
          <a:p>
            <a:r>
              <a:rPr lang="ru-RU" altLang="ru-RU" sz="4800" dirty="0" smtClean="0">
                <a:solidFill>
                  <a:srgbClr val="FF0000"/>
                </a:solidFill>
              </a:rPr>
              <a:t/>
            </a:r>
            <a:br>
              <a:rPr lang="ru-RU" altLang="ru-RU" sz="4800" dirty="0" smtClean="0">
                <a:solidFill>
                  <a:srgbClr val="FF0000"/>
                </a:solidFill>
              </a:rPr>
            </a:br>
            <a:r>
              <a:rPr lang="ru-RU" altLang="ru-RU" sz="4800" b="1" dirty="0" smtClean="0"/>
              <a:t>Результаты работы :</a:t>
            </a:r>
            <a:br>
              <a:rPr lang="ru-RU" altLang="ru-RU" sz="4800" b="1" dirty="0" smtClean="0"/>
            </a:br>
            <a:endParaRPr lang="ru-RU" altLang="ru-RU" sz="4800" b="1" dirty="0" smtClean="0"/>
          </a:p>
        </p:txBody>
      </p:sp>
      <p:sp>
        <p:nvSpPr>
          <p:cNvPr id="11270" name="TextBox 2"/>
          <p:cNvSpPr txBox="1">
            <a:spLocks noChangeArrowheads="1"/>
          </p:cNvSpPr>
          <p:nvPr/>
        </p:nvSpPr>
        <p:spPr bwMode="auto">
          <a:xfrm>
            <a:off x="258889" y="1044277"/>
            <a:ext cx="8705599" cy="5293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Wingdings" pitchFamily="2" charset="2"/>
              <a:buChar char="Ø"/>
            </a:pPr>
            <a:r>
              <a:rPr lang="ru-RU" altLang="ru-RU" sz="2600" dirty="0" smtClean="0">
                <a:solidFill>
                  <a:prstClr val="black"/>
                </a:solidFill>
                <a:latin typeface="Arial" charset="0"/>
                <a:cs typeface="Arial" charset="0"/>
              </a:rPr>
              <a:t>Дети овладевают навыками выразительной речи, правилами поведения и этикета общения со сверстниками и взрослыми.</a:t>
            </a:r>
          </a:p>
          <a:p>
            <a:pPr fontAlgn="base">
              <a:spcBef>
                <a:spcPct val="0"/>
              </a:spcBef>
              <a:spcAft>
                <a:spcPct val="0"/>
              </a:spcAft>
              <a:buFont typeface="Wingdings" pitchFamily="2" charset="2"/>
              <a:buChar char="Ø"/>
            </a:pPr>
            <a:r>
              <a:rPr lang="ru-RU" altLang="ru-RU" sz="2600" dirty="0" smtClean="0">
                <a:solidFill>
                  <a:prstClr val="black"/>
                </a:solidFill>
                <a:latin typeface="Arial" charset="0"/>
                <a:cs typeface="Arial" charset="0"/>
              </a:rPr>
              <a:t>Проявляют интерес, желание к театральному искусству.</a:t>
            </a:r>
          </a:p>
          <a:p>
            <a:pPr fontAlgn="base">
              <a:spcBef>
                <a:spcPct val="0"/>
              </a:spcBef>
              <a:spcAft>
                <a:spcPct val="0"/>
              </a:spcAft>
              <a:buFont typeface="Wingdings" pitchFamily="2" charset="2"/>
              <a:buChar char="Ø"/>
            </a:pPr>
            <a:r>
              <a:rPr lang="ru-RU" altLang="ru-RU" sz="2600" dirty="0" smtClean="0">
                <a:solidFill>
                  <a:prstClr val="black"/>
                </a:solidFill>
                <a:latin typeface="Arial" charset="0"/>
                <a:cs typeface="Arial" charset="0"/>
              </a:rPr>
              <a:t>Умеют передавать различные чувства, используя мимику, жест, интонацию.</a:t>
            </a:r>
          </a:p>
          <a:p>
            <a:pPr fontAlgn="base">
              <a:spcBef>
                <a:spcPct val="0"/>
              </a:spcBef>
              <a:spcAft>
                <a:spcPct val="0"/>
              </a:spcAft>
              <a:buFont typeface="Wingdings" pitchFamily="2" charset="2"/>
              <a:buChar char="Ø"/>
            </a:pPr>
            <a:r>
              <a:rPr lang="ru-RU" altLang="ru-RU" sz="2600" dirty="0" smtClean="0">
                <a:solidFill>
                  <a:prstClr val="black"/>
                </a:solidFill>
                <a:latin typeface="Arial" charset="0"/>
                <a:cs typeface="Arial" charset="0"/>
              </a:rPr>
              <a:t>Самостоятельно исполняют и передают образы сказочных персонажей.</a:t>
            </a:r>
          </a:p>
          <a:p>
            <a:pPr fontAlgn="base">
              <a:spcBef>
                <a:spcPct val="0"/>
              </a:spcBef>
              <a:spcAft>
                <a:spcPct val="0"/>
              </a:spcAft>
              <a:buFont typeface="Wingdings" pitchFamily="2" charset="2"/>
              <a:buChar char="Ø"/>
            </a:pPr>
            <a:r>
              <a:rPr lang="ru-RU" altLang="ru-RU" sz="2600" dirty="0" smtClean="0">
                <a:solidFill>
                  <a:prstClr val="black"/>
                </a:solidFill>
                <a:latin typeface="Arial" charset="0"/>
                <a:cs typeface="Arial" charset="0"/>
              </a:rPr>
              <a:t>Предметно-пространственная развивающая среда группы дополнилась различными видами театров, пособиями, рисунками, картотеками творческих игр.</a:t>
            </a:r>
          </a:p>
          <a:p>
            <a:pPr fontAlgn="base">
              <a:spcBef>
                <a:spcPct val="0"/>
              </a:spcBef>
              <a:spcAft>
                <a:spcPct val="0"/>
              </a:spcAft>
              <a:buFont typeface="Wingdings" pitchFamily="2" charset="2"/>
              <a:buChar char="Ø"/>
            </a:pPr>
            <a:r>
              <a:rPr lang="ru-RU" altLang="ru-RU" sz="2600" dirty="0" smtClean="0">
                <a:solidFill>
                  <a:prstClr val="black"/>
                </a:solidFill>
                <a:latin typeface="Arial" charset="0"/>
                <a:cs typeface="Arial" charset="0"/>
              </a:rPr>
              <a:t>Установлен тесный контакт с родителями.</a:t>
            </a:r>
          </a:p>
        </p:txBody>
      </p:sp>
    </p:spTree>
    <p:extLst>
      <p:ext uri="{BB962C8B-B14F-4D97-AF65-F5344CB8AC3E}">
        <p14:creationId xmlns="" xmlns:p14="http://schemas.microsoft.com/office/powerpoint/2010/main" val="42337211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250"/>
                                  </p:stCondLst>
                                  <p:childTnLst>
                                    <p:set>
                                      <p:cBhvr>
                                        <p:cTn id="6" dur="1" fill="hold">
                                          <p:stCondLst>
                                            <p:cond delay="0"/>
                                          </p:stCondLst>
                                        </p:cTn>
                                        <p:tgtEl>
                                          <p:spTgt spid="11270">
                                            <p:txEl>
                                              <p:pRg st="0" end="0"/>
                                            </p:txEl>
                                          </p:spTgt>
                                        </p:tgtEl>
                                        <p:attrNameLst>
                                          <p:attrName>style.visibility</p:attrName>
                                        </p:attrNameLst>
                                      </p:cBhvr>
                                      <p:to>
                                        <p:strVal val="visible"/>
                                      </p:to>
                                    </p:set>
                                    <p:animEffect transition="in" filter="circle(in)">
                                      <p:cBhvr>
                                        <p:cTn id="7" dur="2000"/>
                                        <p:tgtEl>
                                          <p:spTgt spid="11270">
                                            <p:txEl>
                                              <p:pRg st="0" end="0"/>
                                            </p:txEl>
                                          </p:spTgt>
                                        </p:tgtEl>
                                      </p:cBhvr>
                                    </p:animEffect>
                                  </p:childTnLst>
                                </p:cTn>
                              </p:par>
                            </p:childTnLst>
                          </p:cTn>
                        </p:par>
                        <p:par>
                          <p:cTn id="8" fill="hold" nodeType="afterGroup">
                            <p:stCondLst>
                              <p:cond delay="2250"/>
                            </p:stCondLst>
                            <p:childTnLst>
                              <p:par>
                                <p:cTn id="9" presetID="6" presetClass="entr" presetSubtype="16" fill="hold" nodeType="afterEffect">
                                  <p:stCondLst>
                                    <p:cond delay="500"/>
                                  </p:stCondLst>
                                  <p:childTnLst>
                                    <p:set>
                                      <p:cBhvr>
                                        <p:cTn id="10" dur="1" fill="hold">
                                          <p:stCondLst>
                                            <p:cond delay="0"/>
                                          </p:stCondLst>
                                        </p:cTn>
                                        <p:tgtEl>
                                          <p:spTgt spid="11270">
                                            <p:txEl>
                                              <p:pRg st="1" end="1"/>
                                            </p:txEl>
                                          </p:spTgt>
                                        </p:tgtEl>
                                        <p:attrNameLst>
                                          <p:attrName>style.visibility</p:attrName>
                                        </p:attrNameLst>
                                      </p:cBhvr>
                                      <p:to>
                                        <p:strVal val="visible"/>
                                      </p:to>
                                    </p:set>
                                    <p:animEffect transition="in" filter="circle(in)">
                                      <p:cBhvr>
                                        <p:cTn id="11" dur="2000"/>
                                        <p:tgtEl>
                                          <p:spTgt spid="11270">
                                            <p:txEl>
                                              <p:pRg st="1" end="1"/>
                                            </p:txEl>
                                          </p:spTgt>
                                        </p:tgtEl>
                                      </p:cBhvr>
                                    </p:animEffect>
                                  </p:childTnLst>
                                </p:cTn>
                              </p:par>
                            </p:childTnLst>
                          </p:cTn>
                        </p:par>
                        <p:par>
                          <p:cTn id="12" fill="hold" nodeType="afterGroup">
                            <p:stCondLst>
                              <p:cond delay="4750"/>
                            </p:stCondLst>
                            <p:childTnLst>
                              <p:par>
                                <p:cTn id="13" presetID="6" presetClass="entr" presetSubtype="16" fill="hold" nodeType="afterEffect">
                                  <p:stCondLst>
                                    <p:cond delay="750"/>
                                  </p:stCondLst>
                                  <p:childTnLst>
                                    <p:set>
                                      <p:cBhvr>
                                        <p:cTn id="14" dur="1" fill="hold">
                                          <p:stCondLst>
                                            <p:cond delay="0"/>
                                          </p:stCondLst>
                                        </p:cTn>
                                        <p:tgtEl>
                                          <p:spTgt spid="11270">
                                            <p:txEl>
                                              <p:pRg st="2" end="2"/>
                                            </p:txEl>
                                          </p:spTgt>
                                        </p:tgtEl>
                                        <p:attrNameLst>
                                          <p:attrName>style.visibility</p:attrName>
                                        </p:attrNameLst>
                                      </p:cBhvr>
                                      <p:to>
                                        <p:strVal val="visible"/>
                                      </p:to>
                                    </p:set>
                                    <p:animEffect transition="in" filter="circle(in)">
                                      <p:cBhvr>
                                        <p:cTn id="15" dur="2000"/>
                                        <p:tgtEl>
                                          <p:spTgt spid="11270">
                                            <p:txEl>
                                              <p:pRg st="2" end="2"/>
                                            </p:txEl>
                                          </p:spTgt>
                                        </p:tgtEl>
                                      </p:cBhvr>
                                    </p:animEffect>
                                  </p:childTnLst>
                                </p:cTn>
                              </p:par>
                            </p:childTnLst>
                          </p:cTn>
                        </p:par>
                        <p:par>
                          <p:cTn id="16" fill="hold" nodeType="afterGroup">
                            <p:stCondLst>
                              <p:cond delay="7500"/>
                            </p:stCondLst>
                            <p:childTnLst>
                              <p:par>
                                <p:cTn id="17" presetID="6" presetClass="entr" presetSubtype="16" fill="hold" nodeType="afterEffect">
                                  <p:stCondLst>
                                    <p:cond delay="1000"/>
                                  </p:stCondLst>
                                  <p:childTnLst>
                                    <p:set>
                                      <p:cBhvr>
                                        <p:cTn id="18" dur="1" fill="hold">
                                          <p:stCondLst>
                                            <p:cond delay="0"/>
                                          </p:stCondLst>
                                        </p:cTn>
                                        <p:tgtEl>
                                          <p:spTgt spid="11270">
                                            <p:txEl>
                                              <p:pRg st="3" end="3"/>
                                            </p:txEl>
                                          </p:spTgt>
                                        </p:tgtEl>
                                        <p:attrNameLst>
                                          <p:attrName>style.visibility</p:attrName>
                                        </p:attrNameLst>
                                      </p:cBhvr>
                                      <p:to>
                                        <p:strVal val="visible"/>
                                      </p:to>
                                    </p:set>
                                    <p:animEffect transition="in" filter="circle(in)">
                                      <p:cBhvr>
                                        <p:cTn id="19" dur="2000"/>
                                        <p:tgtEl>
                                          <p:spTgt spid="11270">
                                            <p:txEl>
                                              <p:pRg st="3" end="3"/>
                                            </p:txEl>
                                          </p:spTgt>
                                        </p:tgtEl>
                                      </p:cBhvr>
                                    </p:animEffect>
                                  </p:childTnLst>
                                </p:cTn>
                              </p:par>
                            </p:childTnLst>
                          </p:cTn>
                        </p:par>
                        <p:par>
                          <p:cTn id="20" fill="hold" nodeType="afterGroup">
                            <p:stCondLst>
                              <p:cond delay="10500"/>
                            </p:stCondLst>
                            <p:childTnLst>
                              <p:par>
                                <p:cTn id="21" presetID="6" presetClass="entr" presetSubtype="16" fill="hold" nodeType="afterEffect">
                                  <p:stCondLst>
                                    <p:cond delay="1250"/>
                                  </p:stCondLst>
                                  <p:childTnLst>
                                    <p:set>
                                      <p:cBhvr>
                                        <p:cTn id="22" dur="1" fill="hold">
                                          <p:stCondLst>
                                            <p:cond delay="0"/>
                                          </p:stCondLst>
                                        </p:cTn>
                                        <p:tgtEl>
                                          <p:spTgt spid="11270">
                                            <p:txEl>
                                              <p:pRg st="4" end="4"/>
                                            </p:txEl>
                                          </p:spTgt>
                                        </p:tgtEl>
                                        <p:attrNameLst>
                                          <p:attrName>style.visibility</p:attrName>
                                        </p:attrNameLst>
                                      </p:cBhvr>
                                      <p:to>
                                        <p:strVal val="visible"/>
                                      </p:to>
                                    </p:set>
                                    <p:animEffect transition="in" filter="circle(in)">
                                      <p:cBhvr>
                                        <p:cTn id="23" dur="2000"/>
                                        <p:tgtEl>
                                          <p:spTgt spid="11270">
                                            <p:txEl>
                                              <p:pRg st="4" end="4"/>
                                            </p:txEl>
                                          </p:spTgt>
                                        </p:tgtEl>
                                      </p:cBhvr>
                                    </p:animEffect>
                                  </p:childTnLst>
                                </p:cTn>
                              </p:par>
                            </p:childTnLst>
                          </p:cTn>
                        </p:par>
                        <p:par>
                          <p:cTn id="24" fill="hold" nodeType="afterGroup">
                            <p:stCondLst>
                              <p:cond delay="13750"/>
                            </p:stCondLst>
                            <p:childTnLst>
                              <p:par>
                                <p:cTn id="25" presetID="6" presetClass="entr" presetSubtype="16" fill="hold" nodeType="afterEffect">
                                  <p:stCondLst>
                                    <p:cond delay="1500"/>
                                  </p:stCondLst>
                                  <p:childTnLst>
                                    <p:set>
                                      <p:cBhvr>
                                        <p:cTn id="26" dur="1" fill="hold">
                                          <p:stCondLst>
                                            <p:cond delay="0"/>
                                          </p:stCondLst>
                                        </p:cTn>
                                        <p:tgtEl>
                                          <p:spTgt spid="11270">
                                            <p:txEl>
                                              <p:pRg st="5" end="5"/>
                                            </p:txEl>
                                          </p:spTgt>
                                        </p:tgtEl>
                                        <p:attrNameLst>
                                          <p:attrName>style.visibility</p:attrName>
                                        </p:attrNameLst>
                                      </p:cBhvr>
                                      <p:to>
                                        <p:strVal val="visible"/>
                                      </p:to>
                                    </p:set>
                                    <p:animEffect transition="in" filter="circle(in)">
                                      <p:cBhvr>
                                        <p:cTn id="27" dur="2000"/>
                                        <p:tgtEl>
                                          <p:spTgt spid="1127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Рабочий стол\рамки\38b044f3d4f2785b628e626b92c6c2f8.jpg"/>
          <p:cNvPicPr>
            <a:picLocks noChangeAspect="1" noChangeArrowheads="1"/>
          </p:cNvPicPr>
          <p:nvPr/>
        </p:nvPicPr>
        <p:blipFill>
          <a:blip r:embed="rId2" cstate="print"/>
          <a:srcRect/>
          <a:stretch>
            <a:fillRect/>
          </a:stretch>
        </p:blipFill>
        <p:spPr bwMode="auto">
          <a:xfrm>
            <a:off x="35135" y="116632"/>
            <a:ext cx="9144000" cy="6858000"/>
          </a:xfrm>
          <a:prstGeom prst="rect">
            <a:avLst/>
          </a:prstGeom>
          <a:ln>
            <a:noFill/>
          </a:ln>
          <a:effectLst>
            <a:softEdge rad="112500"/>
          </a:effectLst>
        </p:spPr>
      </p:pic>
      <p:sp>
        <p:nvSpPr>
          <p:cNvPr id="8" name="Прямоугольник 7"/>
          <p:cNvSpPr/>
          <p:nvPr/>
        </p:nvSpPr>
        <p:spPr>
          <a:xfrm>
            <a:off x="1259632" y="1484784"/>
            <a:ext cx="6264696" cy="4524315"/>
          </a:xfrm>
          <a:prstGeom prst="rect">
            <a:avLst/>
          </a:prstGeom>
        </p:spPr>
        <p:txBody>
          <a:bodyPr wrap="square">
            <a:spAutoFit/>
          </a:bodyPr>
          <a:lstStyle/>
          <a:p>
            <a:pPr lvl="0" algn="ctr" fontAlgn="base">
              <a:spcBef>
                <a:spcPct val="0"/>
              </a:spcBef>
              <a:spcAft>
                <a:spcPct val="0"/>
              </a:spcAft>
              <a:defRPr/>
            </a:pPr>
            <a:r>
              <a:rPr lang="ru-RU" sz="3200" b="1" i="1" u="sng" dirty="0">
                <a:ln w="15875">
                  <a:solidFill>
                    <a:srgbClr val="002060"/>
                  </a:solidFill>
                  <a:prstDash val="solid"/>
                </a:ln>
                <a:solidFill>
                  <a:schemeClr val="bg1"/>
                </a:solidFill>
                <a:latin typeface="Arial" panose="020B0604020202020204" pitchFamily="34" charset="0"/>
                <a:cs typeface="Arial" panose="020B0604020202020204" pitchFamily="34" charset="0"/>
              </a:rPr>
              <a:t>Из всего вышесказанного </a:t>
            </a:r>
            <a:endParaRPr lang="ru-RU" sz="3200" b="1" i="1" u="sng" dirty="0" smtClean="0">
              <a:ln w="15875">
                <a:solidFill>
                  <a:srgbClr val="002060"/>
                </a:solidFill>
                <a:prstDash val="solid"/>
              </a:ln>
              <a:solidFill>
                <a:schemeClr val="bg1"/>
              </a:solidFill>
              <a:latin typeface="Arial" panose="020B0604020202020204" pitchFamily="34" charset="0"/>
              <a:cs typeface="Arial" panose="020B0604020202020204" pitchFamily="34" charset="0"/>
            </a:endParaRPr>
          </a:p>
          <a:p>
            <a:pPr lvl="0" algn="ctr" fontAlgn="base">
              <a:spcBef>
                <a:spcPct val="0"/>
              </a:spcBef>
              <a:spcAft>
                <a:spcPct val="0"/>
              </a:spcAft>
              <a:defRPr/>
            </a:pPr>
            <a:r>
              <a:rPr lang="ru-RU" sz="3200" b="1" i="1" u="sng" dirty="0" smtClean="0">
                <a:ln w="15875">
                  <a:solidFill>
                    <a:srgbClr val="002060"/>
                  </a:solidFill>
                  <a:prstDash val="solid"/>
                </a:ln>
                <a:solidFill>
                  <a:schemeClr val="bg1"/>
                </a:solidFill>
                <a:latin typeface="Arial" panose="020B0604020202020204" pitchFamily="34" charset="0"/>
                <a:cs typeface="Arial" panose="020B0604020202020204" pitchFamily="34" charset="0"/>
              </a:rPr>
              <a:t>следует </a:t>
            </a:r>
            <a:r>
              <a:rPr lang="ru-RU" sz="3200" b="1" i="1" u="sng" dirty="0">
                <a:ln w="15875">
                  <a:solidFill>
                    <a:srgbClr val="002060"/>
                  </a:solidFill>
                  <a:prstDash val="solid"/>
                </a:ln>
                <a:solidFill>
                  <a:schemeClr val="bg1"/>
                </a:solidFill>
                <a:latin typeface="Arial" panose="020B0604020202020204" pitchFamily="34" charset="0"/>
                <a:cs typeface="Arial" panose="020B0604020202020204" pitchFamily="34" charset="0"/>
              </a:rPr>
              <a:t>вывод: </a:t>
            </a:r>
            <a:r>
              <a:rPr lang="ru-RU" sz="3200" b="1" dirty="0">
                <a:ln w="15875">
                  <a:solidFill>
                    <a:srgbClr val="002060"/>
                  </a:solidFill>
                  <a:prstDash val="solid"/>
                </a:ln>
                <a:solidFill>
                  <a:schemeClr val="bg1"/>
                </a:solidFill>
                <a:latin typeface="Arial" panose="020B0604020202020204" pitchFamily="34" charset="0"/>
                <a:cs typeface="Arial" panose="020B0604020202020204" pitchFamily="34" charset="0"/>
              </a:rPr>
              <a:t/>
            </a:r>
            <a:br>
              <a:rPr lang="ru-RU" sz="3200" b="1" dirty="0">
                <a:ln w="15875">
                  <a:solidFill>
                    <a:srgbClr val="002060"/>
                  </a:solidFill>
                  <a:prstDash val="solid"/>
                </a:ln>
                <a:solidFill>
                  <a:schemeClr val="bg1"/>
                </a:solidFill>
                <a:latin typeface="Arial" panose="020B0604020202020204" pitchFamily="34" charset="0"/>
                <a:cs typeface="Arial" panose="020B0604020202020204" pitchFamily="34" charset="0"/>
              </a:rPr>
            </a:br>
            <a:r>
              <a:rPr lang="ru-RU" sz="2800" b="1" dirty="0">
                <a:ln w="15875">
                  <a:solidFill>
                    <a:srgbClr val="002060"/>
                  </a:solidFill>
                  <a:prstDash val="solid"/>
                </a:ln>
                <a:solidFill>
                  <a:schemeClr val="bg1"/>
                </a:solidFill>
                <a:latin typeface="Arial" panose="020B0604020202020204" pitchFamily="34" charset="0"/>
                <a:cs typeface="Arial" panose="020B0604020202020204" pitchFamily="34" charset="0"/>
              </a:rPr>
              <a:t>мы на правильном пути и на основе </a:t>
            </a:r>
          </a:p>
          <a:p>
            <a:pPr lvl="0" algn="ctr" fontAlgn="base">
              <a:spcBef>
                <a:spcPct val="0"/>
              </a:spcBef>
              <a:spcAft>
                <a:spcPct val="0"/>
              </a:spcAft>
              <a:defRPr/>
            </a:pPr>
            <a:r>
              <a:rPr lang="ru-RU" sz="2800" b="1" dirty="0">
                <a:ln w="15875">
                  <a:solidFill>
                    <a:srgbClr val="002060"/>
                  </a:solidFill>
                  <a:prstDash val="solid"/>
                </a:ln>
                <a:solidFill>
                  <a:schemeClr val="bg1"/>
                </a:solidFill>
                <a:latin typeface="Arial" panose="020B0604020202020204" pitchFamily="34" charset="0"/>
                <a:cs typeface="Arial" panose="020B0604020202020204" pitchFamily="34" charset="0"/>
              </a:rPr>
              <a:t>театрализованной деятельности можно </a:t>
            </a:r>
          </a:p>
          <a:p>
            <a:pPr lvl="0" algn="ctr" fontAlgn="base">
              <a:spcBef>
                <a:spcPct val="0"/>
              </a:spcBef>
              <a:spcAft>
                <a:spcPct val="0"/>
              </a:spcAft>
              <a:defRPr/>
            </a:pPr>
            <a:r>
              <a:rPr lang="ru-RU" sz="2800" b="1" dirty="0">
                <a:ln w="15875">
                  <a:solidFill>
                    <a:srgbClr val="002060"/>
                  </a:solidFill>
                  <a:prstDash val="solid"/>
                </a:ln>
                <a:solidFill>
                  <a:schemeClr val="bg1"/>
                </a:solidFill>
                <a:latin typeface="Arial" panose="020B0604020202020204" pitchFamily="34" charset="0"/>
                <a:cs typeface="Arial" panose="020B0604020202020204" pitchFamily="34" charset="0"/>
              </a:rPr>
              <a:t>реализовать практически все задачи</a:t>
            </a:r>
          </a:p>
          <a:p>
            <a:pPr lvl="0" algn="ctr" fontAlgn="base">
              <a:spcBef>
                <a:spcPct val="0"/>
              </a:spcBef>
              <a:spcAft>
                <a:spcPct val="0"/>
              </a:spcAft>
              <a:defRPr/>
            </a:pPr>
            <a:r>
              <a:rPr lang="ru-RU" sz="2800" b="1" dirty="0">
                <a:ln w="15875">
                  <a:solidFill>
                    <a:srgbClr val="002060"/>
                  </a:solidFill>
                  <a:prstDash val="solid"/>
                </a:ln>
                <a:solidFill>
                  <a:schemeClr val="bg1"/>
                </a:solidFill>
                <a:latin typeface="Arial" panose="020B0604020202020204" pitchFamily="34" charset="0"/>
                <a:cs typeface="Arial" panose="020B0604020202020204" pitchFamily="34" charset="0"/>
              </a:rPr>
              <a:t> воспитания, развития</a:t>
            </a:r>
          </a:p>
          <a:p>
            <a:pPr lvl="0" algn="ctr" fontAlgn="base">
              <a:spcBef>
                <a:spcPct val="0"/>
              </a:spcBef>
              <a:spcAft>
                <a:spcPct val="0"/>
              </a:spcAft>
              <a:defRPr/>
            </a:pPr>
            <a:r>
              <a:rPr lang="ru-RU" sz="2800" b="1" dirty="0">
                <a:ln w="15875">
                  <a:solidFill>
                    <a:srgbClr val="002060"/>
                  </a:solidFill>
                  <a:prstDash val="solid"/>
                </a:ln>
                <a:solidFill>
                  <a:schemeClr val="bg1"/>
                </a:solidFill>
                <a:latin typeface="Arial" panose="020B0604020202020204" pitchFamily="34" charset="0"/>
                <a:cs typeface="Arial" panose="020B0604020202020204" pitchFamily="34" charset="0"/>
              </a:rPr>
              <a:t> и обучения детей.</a:t>
            </a:r>
          </a:p>
        </p:txBody>
      </p:sp>
    </p:spTree>
    <p:extLst>
      <p:ext uri="{BB962C8B-B14F-4D97-AF65-F5344CB8AC3E}">
        <p14:creationId xmlns="" xmlns:p14="http://schemas.microsoft.com/office/powerpoint/2010/main" val="2606947138"/>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Рабочий стол\рамки\38b044f3d4f2785b628e626b92c6c2f8.jpg"/>
          <p:cNvPicPr>
            <a:picLocks noChangeAspect="1" noChangeArrowheads="1"/>
          </p:cNvPicPr>
          <p:nvPr/>
        </p:nvPicPr>
        <p:blipFill>
          <a:blip r:embed="rId2" cstate="print"/>
          <a:srcRect/>
          <a:stretch>
            <a:fillRect/>
          </a:stretch>
        </p:blipFill>
        <p:spPr bwMode="auto">
          <a:xfrm>
            <a:off x="35135" y="116632"/>
            <a:ext cx="9144000" cy="6858000"/>
          </a:xfrm>
          <a:prstGeom prst="rect">
            <a:avLst/>
          </a:prstGeom>
          <a:ln>
            <a:noFill/>
          </a:ln>
          <a:effectLst>
            <a:softEdge rad="112500"/>
          </a:effectLst>
        </p:spPr>
      </p:pic>
      <p:sp>
        <p:nvSpPr>
          <p:cNvPr id="2" name="Прямоугольник 1"/>
          <p:cNvSpPr/>
          <p:nvPr/>
        </p:nvSpPr>
        <p:spPr>
          <a:xfrm>
            <a:off x="2123728" y="2008004"/>
            <a:ext cx="5040560" cy="3416320"/>
          </a:xfrm>
          <a:prstGeom prst="rect">
            <a:avLst/>
          </a:prstGeom>
          <a:noFill/>
        </p:spPr>
        <p:txBody>
          <a:bodyPr wrap="square" lIns="91440" tIns="45720" rIns="91440" bIns="45720">
            <a:spAutoFit/>
          </a:bodyPr>
          <a:lstStyle/>
          <a:p>
            <a:pPr algn="ctr"/>
            <a:r>
              <a:rPr lang="ru-RU"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Спасибо </a:t>
            </a:r>
          </a:p>
          <a:p>
            <a:pPr algn="ctr"/>
            <a:r>
              <a:rPr lang="ru-RU"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 </a:t>
            </a:r>
          </a:p>
          <a:p>
            <a:pPr algn="ctr"/>
            <a:r>
              <a:rPr lang="ru-RU" sz="7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внимание!</a:t>
            </a:r>
            <a:endParaRPr lang="ru-RU"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 xmlns:p14="http://schemas.microsoft.com/office/powerpoint/2010/main" val="2227577176"/>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Admin\Рабочий стол\рамки\38b044f3d4f2785b628e626b92c6c2f8.jpg"/>
          <p:cNvPicPr>
            <a:picLocks noChangeAspect="1" noChangeArrowheads="1"/>
          </p:cNvPicPr>
          <p:nvPr/>
        </p:nvPicPr>
        <p:blipFill>
          <a:blip r:embed="rId2" cstate="print"/>
          <a:srcRect/>
          <a:stretch>
            <a:fillRect/>
          </a:stretch>
        </p:blipFill>
        <p:spPr bwMode="auto">
          <a:xfrm>
            <a:off x="22123" y="-5260"/>
            <a:ext cx="9144000" cy="6858000"/>
          </a:xfrm>
          <a:prstGeom prst="rect">
            <a:avLst/>
          </a:prstGeom>
          <a:ln>
            <a:noFill/>
          </a:ln>
          <a:effectLst>
            <a:softEdge rad="112500"/>
          </a:effectLst>
        </p:spPr>
      </p:pic>
      <p:sp>
        <p:nvSpPr>
          <p:cNvPr id="9" name="Объект 8"/>
          <p:cNvSpPr>
            <a:spLocks noGrp="1"/>
          </p:cNvSpPr>
          <p:nvPr>
            <p:ph idx="1"/>
          </p:nvPr>
        </p:nvSpPr>
        <p:spPr>
          <a:xfrm>
            <a:off x="323528" y="116632"/>
            <a:ext cx="8363272" cy="6009531"/>
          </a:xfrm>
        </p:spPr>
        <p:txBody>
          <a:bodyPr/>
          <a:lstStyle/>
          <a:p>
            <a:pPr algn="ctr"/>
            <a:r>
              <a:rPr lang="ru-RU" dirty="0" smtClean="0">
                <a:solidFill>
                  <a:schemeClr val="bg1"/>
                </a:solidFill>
              </a:rPr>
              <a:t>           </a:t>
            </a:r>
            <a:r>
              <a:rPr lang="ru-RU" dirty="0">
                <a:solidFill>
                  <a:schemeClr val="bg1"/>
                </a:solidFill>
              </a:rPr>
              <a:t> </a:t>
            </a:r>
            <a:r>
              <a:rPr lang="ru-RU" dirty="0" smtClean="0">
                <a:solidFill>
                  <a:schemeClr val="bg1"/>
                </a:solidFill>
              </a:rPr>
              <a:t> Воспитатель подготовительной группы «</a:t>
            </a:r>
            <a:r>
              <a:rPr lang="ru-RU" dirty="0" err="1" smtClean="0">
                <a:solidFill>
                  <a:schemeClr val="bg1"/>
                </a:solidFill>
              </a:rPr>
              <a:t>Знайка</a:t>
            </a:r>
            <a:r>
              <a:rPr lang="ru-RU" dirty="0" smtClean="0">
                <a:solidFill>
                  <a:schemeClr val="bg1"/>
                </a:solidFill>
              </a:rPr>
              <a:t>»</a:t>
            </a:r>
          </a:p>
          <a:p>
            <a:pPr marL="0" indent="0" algn="ctr">
              <a:buNone/>
            </a:pPr>
            <a:r>
              <a:rPr lang="ru-RU" dirty="0" smtClean="0">
                <a:solidFill>
                  <a:schemeClr val="bg1"/>
                </a:solidFill>
              </a:rPr>
              <a:t> Кулакова Галина Юрьевна</a:t>
            </a:r>
          </a:p>
          <a:p>
            <a:pPr marL="0" indent="0" algn="ctr">
              <a:buNone/>
            </a:pPr>
            <a:r>
              <a:rPr lang="ru-RU" dirty="0" smtClean="0">
                <a:solidFill>
                  <a:schemeClr val="bg1"/>
                </a:solidFill>
              </a:rPr>
              <a:t>Стаж работы: 6 лет</a:t>
            </a:r>
            <a:endParaRPr lang="ru-RU" dirty="0">
              <a:solidFill>
                <a:schemeClr val="bg1"/>
              </a:solidFill>
            </a:endParaRPr>
          </a:p>
        </p:txBody>
      </p:sp>
      <p:pic>
        <p:nvPicPr>
          <p:cNvPr id="5" name="Рисунок 4"/>
          <p:cNvPicPr>
            <a:picLocks noChangeAspect="1"/>
          </p:cNvPicPr>
          <p:nvPr/>
        </p:nvPicPr>
        <p:blipFill rotWithShape="1">
          <a:blip r:embed="rId3" cstate="print">
            <a:extLst>
              <a:ext uri="{28A0092B-C50C-407E-A947-70E740481C1C}">
                <a14:useLocalDpi xmlns="" xmlns:a14="http://schemas.microsoft.com/office/drawing/2010/main" val="0"/>
              </a:ext>
            </a:extLst>
          </a:blip>
          <a:srcRect l="25544"/>
          <a:stretch/>
        </p:blipFill>
        <p:spPr>
          <a:xfrm>
            <a:off x="2627784" y="2357430"/>
            <a:ext cx="3816424" cy="3714776"/>
          </a:xfrm>
          <a:prstGeom prst="rect">
            <a:avLst/>
          </a:prstGeom>
        </p:spPr>
      </p:pic>
      <p:pic>
        <p:nvPicPr>
          <p:cNvPr id="10" name="Рисунок 9"/>
          <p:cNvPicPr>
            <a:picLocks noChangeAspect="1"/>
          </p:cNvPicPr>
          <p:nvPr/>
        </p:nvPicPr>
        <p:blipFill rotWithShape="1">
          <a:blip r:embed="rId4" cstate="print">
            <a:extLst>
              <a:ext uri="{28A0092B-C50C-407E-A947-70E740481C1C}">
                <a14:useLocalDpi xmlns="" xmlns:a14="http://schemas.microsoft.com/office/drawing/2010/main" val="0"/>
              </a:ext>
            </a:extLst>
          </a:blip>
          <a:srcRect l="4059" t="20462" r="53663" b="30034"/>
          <a:stretch/>
        </p:blipFill>
        <p:spPr>
          <a:xfrm>
            <a:off x="285720" y="357166"/>
            <a:ext cx="1871638" cy="1643710"/>
          </a:xfrm>
          <a:prstGeom prst="rect">
            <a:avLst/>
          </a:prstGeom>
        </p:spPr>
      </p:pic>
    </p:spTree>
    <p:extLst>
      <p:ext uri="{BB962C8B-B14F-4D97-AF65-F5344CB8AC3E}">
        <p14:creationId xmlns="" xmlns:p14="http://schemas.microsoft.com/office/powerpoint/2010/main" val="2227442730"/>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163829" y="260350"/>
            <a:ext cx="8887780" cy="3108543"/>
          </a:xfrm>
          <a:prstGeom prst="rect">
            <a:avLst/>
          </a:prstGeom>
        </p:spPr>
        <p:txBody>
          <a:bodyPr wrap="square">
            <a:spAutoFit/>
          </a:bodyPr>
          <a:lstStyle/>
          <a:p>
            <a:pPr lvl="0" algn="ctr">
              <a:defRPr/>
            </a:pPr>
            <a:r>
              <a:rPr lang="ru-RU" altLang="ru-RU" sz="2800" b="1" dirty="0" smtClean="0">
                <a:ea typeface="+mj-ea"/>
                <a:cs typeface="+mj-cs"/>
              </a:rPr>
              <a:t>Один </a:t>
            </a:r>
            <a:r>
              <a:rPr lang="ru-RU" altLang="ru-RU" sz="2800" b="1" dirty="0">
                <a:ea typeface="+mj-ea"/>
                <a:cs typeface="+mj-cs"/>
              </a:rPr>
              <a:t>из самых эффективных способов воздействия на детей, в котором наиболее полно и ярко </a:t>
            </a:r>
            <a:r>
              <a:rPr lang="ru-RU" altLang="ru-RU" sz="2800" b="1" dirty="0" smtClean="0">
                <a:ea typeface="+mj-ea"/>
                <a:cs typeface="+mj-cs"/>
              </a:rPr>
              <a:t>проявляется </a:t>
            </a:r>
            <a:r>
              <a:rPr lang="ru-RU" sz="2800" b="1" u="sng" dirty="0" smtClean="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принцип </a:t>
            </a:r>
            <a:r>
              <a:rPr lang="ru-RU" sz="2800" b="1" u="sng" dirty="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обучения</a:t>
            </a:r>
            <a:r>
              <a:rPr lang="en-US" sz="2800" b="1" u="sng" dirty="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 </a:t>
            </a:r>
            <a:r>
              <a:rPr lang="en-US" sz="2800" b="1" dirty="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a:t>
            </a:r>
            <a:r>
              <a:rPr lang="ru-RU" sz="2800" b="1" dirty="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 </a:t>
            </a:r>
            <a:r>
              <a:rPr lang="ru-RU" sz="2800" b="1" u="sng" dirty="0">
                <a:ln w="22225">
                  <a:solidFill>
                    <a:srgbClr val="C0504D"/>
                  </a:solidFill>
                  <a:prstDash val="solid"/>
                </a:ln>
                <a:solidFill>
                  <a:srgbClr val="C0504D">
                    <a:lumMod val="40000"/>
                    <a:lumOff val="60000"/>
                  </a:srgbClr>
                </a:solidFill>
                <a:latin typeface="Arial" panose="020B0604020202020204" pitchFamily="34" charset="0"/>
                <a:cs typeface="Arial" panose="020B0604020202020204" pitchFamily="34" charset="0"/>
              </a:rPr>
              <a:t>учить играя</a:t>
            </a:r>
            <a:r>
              <a:rPr lang="ru-RU" sz="2800" b="1" dirty="0" smtClean="0">
                <a:ln w="22225">
                  <a:solidFill>
                    <a:srgbClr val="C0504D"/>
                  </a:solidFill>
                  <a:prstDash val="solid"/>
                </a:ln>
                <a:solidFill>
                  <a:srgbClr val="C0504D">
                    <a:lumMod val="40000"/>
                    <a:lumOff val="60000"/>
                  </a:srgbClr>
                </a:solidFill>
                <a:latin typeface="Arial" panose="020B0604020202020204" pitchFamily="34" charset="0"/>
                <a:cs typeface="Arial" panose="020B0604020202020204" pitchFamily="34" charset="0"/>
              </a:rPr>
              <a:t>.</a:t>
            </a:r>
          </a:p>
          <a:p>
            <a:pPr lvl="0" algn="ctr">
              <a:defRPr/>
            </a:pPr>
            <a:r>
              <a:rPr lang="ru-RU" sz="2800" dirty="0" smtClean="0"/>
              <a:t>Заинтересовать детей театром не сложно, так как знакомство с театром происходит в атмосфере волшебства, праздничности, приподнятого настроения.</a:t>
            </a:r>
            <a:endParaRPr lang="ru-RU" sz="2800" dirty="0"/>
          </a:p>
          <a:p>
            <a:pPr lvl="0" algn="ctr">
              <a:defRPr/>
            </a:pPr>
            <a:endParaRPr lang="ru-RU" sz="2800" b="1" dirty="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endParaRPr>
          </a:p>
        </p:txBody>
      </p:sp>
      <p:pic>
        <p:nvPicPr>
          <p:cNvPr id="7" name="Рисунок 6" descr="IMG_20170615_110816.jpg"/>
          <p:cNvPicPr>
            <a:picLocks noChangeAspect="1"/>
          </p:cNvPicPr>
          <p:nvPr/>
        </p:nvPicPr>
        <p:blipFill>
          <a:blip r:embed="rId4" cstate="print"/>
          <a:stretch>
            <a:fillRect/>
          </a:stretch>
        </p:blipFill>
        <p:spPr>
          <a:xfrm>
            <a:off x="119032" y="3000372"/>
            <a:ext cx="4572032" cy="3429024"/>
          </a:xfrm>
          <a:prstGeom prst="rect">
            <a:avLst/>
          </a:prstGeom>
        </p:spPr>
      </p:pic>
      <p:pic>
        <p:nvPicPr>
          <p:cNvPr id="8" name="Рисунок 7" descr="IMG_20170615_113854.jpg"/>
          <p:cNvPicPr>
            <a:picLocks noChangeAspect="1"/>
          </p:cNvPicPr>
          <p:nvPr/>
        </p:nvPicPr>
        <p:blipFill>
          <a:blip r:embed="rId5" cstate="print"/>
          <a:srcRect l="7031" t="7292" r="8594"/>
          <a:stretch>
            <a:fillRect/>
          </a:stretch>
        </p:blipFill>
        <p:spPr>
          <a:xfrm>
            <a:off x="4786314" y="3000372"/>
            <a:ext cx="4173906" cy="3439595"/>
          </a:xfrm>
          <a:prstGeom prst="rect">
            <a:avLst/>
          </a:prstGeom>
        </p:spPr>
      </p:pic>
    </p:spTree>
    <p:extLst>
      <p:ext uri="{BB962C8B-B14F-4D97-AF65-F5344CB8AC3E}">
        <p14:creationId xmlns="" xmlns:p14="http://schemas.microsoft.com/office/powerpoint/2010/main" val="4104466250"/>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235236" y="214290"/>
            <a:ext cx="8551606" cy="2246769"/>
          </a:xfrm>
          <a:prstGeom prst="rect">
            <a:avLst/>
          </a:prstGeom>
        </p:spPr>
        <p:txBody>
          <a:bodyPr wrap="square">
            <a:spAutoFit/>
          </a:bodyPr>
          <a:lstStyle/>
          <a:p>
            <a:pPr lvl="0">
              <a:defRPr/>
            </a:pPr>
            <a:r>
              <a:rPr lang="ru-RU" sz="2800" b="1" dirty="0" smtClean="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Занимаясь с детьми театром, я ставлю перед собой </a:t>
            </a:r>
            <a:r>
              <a:rPr lang="ru-RU" sz="2800" b="1" dirty="0" smtClean="0">
                <a:ln w="19050">
                  <a:solidFill>
                    <a:prstClr val="black">
                      <a:lumMod val="95000"/>
                      <a:lumOff val="5000"/>
                    </a:prstClr>
                  </a:solidFill>
                  <a:prstDash val="solid"/>
                </a:ln>
                <a:solidFill>
                  <a:schemeClr val="tx2"/>
                </a:solidFill>
                <a:latin typeface="Arial" panose="020B0604020202020204" pitchFamily="34" charset="0"/>
                <a:cs typeface="Arial" panose="020B0604020202020204" pitchFamily="34" charset="0"/>
              </a:rPr>
              <a:t>цель</a:t>
            </a:r>
            <a:r>
              <a:rPr lang="ru-RU" sz="2800" b="1" dirty="0" smtClean="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 – сделать жизнь наших детей интересной и содержательной, наполнить ее  яркими впечатлениями, интересными делами, радостью творчества.</a:t>
            </a:r>
          </a:p>
        </p:txBody>
      </p:sp>
      <p:pic>
        <p:nvPicPr>
          <p:cNvPr id="7" name="Рисунок 6" descr="IMG_20170615_120707.jpg"/>
          <p:cNvPicPr>
            <a:picLocks noChangeAspect="1"/>
          </p:cNvPicPr>
          <p:nvPr/>
        </p:nvPicPr>
        <p:blipFill>
          <a:blip r:embed="rId4" cstate="print"/>
          <a:srcRect l="2288" t="11838" r="2758"/>
          <a:stretch>
            <a:fillRect/>
          </a:stretch>
        </p:blipFill>
        <p:spPr>
          <a:xfrm>
            <a:off x="214282" y="2500306"/>
            <a:ext cx="5643602" cy="3929090"/>
          </a:xfrm>
          <a:prstGeom prst="rect">
            <a:avLst/>
          </a:prstGeom>
        </p:spPr>
      </p:pic>
      <p:sp>
        <p:nvSpPr>
          <p:cNvPr id="8" name="Прямоугольник 7"/>
          <p:cNvSpPr/>
          <p:nvPr/>
        </p:nvSpPr>
        <p:spPr>
          <a:xfrm>
            <a:off x="5786446" y="2643182"/>
            <a:ext cx="3357554" cy="3416320"/>
          </a:xfrm>
          <a:prstGeom prst="rect">
            <a:avLst/>
          </a:prstGeom>
        </p:spPr>
        <p:txBody>
          <a:bodyPr wrap="square">
            <a:spAutoFit/>
          </a:bodyPr>
          <a:lstStyle/>
          <a:p>
            <a:pPr lvl="0" algn="ctr">
              <a:defRPr/>
            </a:pPr>
            <a:r>
              <a:rPr lang="ru-RU" sz="2400" b="1" dirty="0" smtClean="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rPr>
              <a:t>Я стремлюсь к тому, чтобы навыки, полученные в театрализованной деятельности, дети смогли использовать в повседневной жизни</a:t>
            </a:r>
            <a:endParaRPr lang="ru-RU" sz="2400" b="1" dirty="0">
              <a:ln w="19050">
                <a:solidFill>
                  <a:prstClr val="black">
                    <a:lumMod val="95000"/>
                    <a:lumOff val="5000"/>
                  </a:prstClr>
                </a:solidFill>
                <a:prstDash val="solid"/>
              </a:ln>
              <a:solidFill>
                <a:prstClr val="white">
                  <a:lumMod val="65000"/>
                </a:prstClr>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4104466250"/>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6386"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8"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9" name="Заголовок 8"/>
          <p:cNvSpPr>
            <a:spLocks noGrp="1"/>
          </p:cNvSpPr>
          <p:nvPr>
            <p:ph type="title"/>
          </p:nvPr>
        </p:nvSpPr>
        <p:spPr>
          <a:xfrm>
            <a:off x="323850" y="552450"/>
            <a:ext cx="8569325" cy="1363663"/>
          </a:xfrm>
        </p:spPr>
        <p:txBody>
          <a:bodyPr/>
          <a:lstStyle/>
          <a:p>
            <a:pPr algn="just"/>
            <a:r>
              <a:rPr lang="ru-RU" altLang="ru-RU" sz="2400" u="sng" dirty="0" smtClean="0">
                <a:latin typeface="Franklin Gothic Heavy" pitchFamily="34" charset="0"/>
              </a:rPr>
              <a:t>В условиях перехода на ФГОС один из основных принципов дошкольного образования, отражённый в Стандарте:</a:t>
            </a:r>
            <a:r>
              <a:rPr lang="ru-RU" altLang="ru-RU" sz="2400" dirty="0" smtClean="0">
                <a:solidFill>
                  <a:schemeClr val="bg1"/>
                </a:solidFill>
              </a:rPr>
              <a:t/>
            </a:r>
            <a:br>
              <a:rPr lang="ru-RU" altLang="ru-RU" sz="2400" dirty="0" smtClean="0">
                <a:solidFill>
                  <a:schemeClr val="bg1"/>
                </a:solidFill>
              </a:rPr>
            </a:br>
            <a:endParaRPr lang="ru-RU" altLang="ru-RU" sz="2800" dirty="0" smtClean="0">
              <a:solidFill>
                <a:schemeClr val="bg1"/>
              </a:solidFill>
            </a:endParaRPr>
          </a:p>
        </p:txBody>
      </p:sp>
      <p:sp>
        <p:nvSpPr>
          <p:cNvPr id="4" name="Прямоугольник 3"/>
          <p:cNvSpPr/>
          <p:nvPr/>
        </p:nvSpPr>
        <p:spPr>
          <a:xfrm>
            <a:off x="304644" y="1556792"/>
            <a:ext cx="8640873" cy="2308324"/>
          </a:xfrm>
          <a:prstGeom prst="rect">
            <a:avLst/>
          </a:prstGeom>
          <a:noFill/>
        </p:spPr>
        <p:txBody>
          <a:bodyPr>
            <a:spAutoFit/>
          </a:bodyPr>
          <a:lstStyle/>
          <a:p>
            <a:pPr fontAlgn="base">
              <a:spcBef>
                <a:spcPct val="0"/>
              </a:spcBef>
              <a:spcAft>
                <a:spcPct val="0"/>
              </a:spcAft>
              <a:defRPr/>
            </a:pPr>
            <a:r>
              <a:rPr lang="ru-RU" sz="2400" b="1" dirty="0">
                <a:ln w="9525">
                  <a:solidFill>
                    <a:srgbClr val="7030A0"/>
                  </a:solidFill>
                  <a:prstDash val="solid"/>
                </a:ln>
                <a:effectLst>
                  <a:outerShdw blurRad="12700" dist="38100" dir="2700000" algn="tl" rotWithShape="0">
                    <a:prstClr val="white">
                      <a:lumMod val="50000"/>
                    </a:prstClr>
                  </a:outerShdw>
                </a:effectLst>
                <a:latin typeface="Arial" panose="020B0604020202020204" pitchFamily="34" charset="0"/>
                <a:cs typeface="Arial" panose="020B0604020202020204" pitchFamily="34" charset="0"/>
              </a:rPr>
              <a:t>«Реализация Программы в формах, специфических для детей данной возрастной группы, прежде всего в форме игры, познавательной и исследовательской деятельности, в форме творческой активности, обеспечивающей художественно-эстетическое развитие ребёнка»</a:t>
            </a:r>
          </a:p>
        </p:txBody>
      </p:sp>
      <p:sp>
        <p:nvSpPr>
          <p:cNvPr id="5" name="Прямоугольник 4"/>
          <p:cNvSpPr/>
          <p:nvPr/>
        </p:nvSpPr>
        <p:spPr>
          <a:xfrm>
            <a:off x="323615" y="3865116"/>
            <a:ext cx="6023218" cy="2308324"/>
          </a:xfrm>
          <a:prstGeom prst="rect">
            <a:avLst/>
          </a:prstGeom>
          <a:noFill/>
        </p:spPr>
        <p:txBody>
          <a:bodyPr>
            <a:spAutoFit/>
          </a:bodyPr>
          <a:lstStyle/>
          <a:p>
            <a:pPr fontAlgn="base">
              <a:spcBef>
                <a:spcPct val="0"/>
              </a:spcBef>
              <a:spcAft>
                <a:spcPct val="0"/>
              </a:spcAft>
              <a:defRPr/>
            </a:pPr>
            <a:r>
              <a:rPr lang="ru-RU" sz="2400" b="1" dirty="0">
                <a:ln w="9525">
                  <a:solidFill>
                    <a:srgbClr val="7030A0"/>
                  </a:solidFill>
                  <a:prstDash val="solid"/>
                </a:ln>
                <a:effectLst>
                  <a:outerShdw blurRad="12700" dist="38100" dir="2700000" algn="tl" rotWithShape="0">
                    <a:prstClr val="white">
                      <a:lumMod val="50000"/>
                    </a:prstClr>
                  </a:outerShdw>
                </a:effectLst>
                <a:latin typeface="Arial" panose="020B0604020202020204" pitchFamily="34" charset="0"/>
                <a:cs typeface="Arial" panose="020B0604020202020204" pitchFamily="34" charset="0"/>
              </a:rPr>
              <a:t>Театрализованная деятельность в детском саду – это прекрасная возможность раскрытия творческого потенциала ребёнка, воспитание творческой направленности личности.</a:t>
            </a:r>
          </a:p>
        </p:txBody>
      </p:sp>
      <p:pic>
        <p:nvPicPr>
          <p:cNvPr id="16392" name="Рисунок 5"/>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72200" y="3501008"/>
            <a:ext cx="2009775"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74126071"/>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7410"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Прямоугольник 2"/>
          <p:cNvSpPr/>
          <p:nvPr/>
        </p:nvSpPr>
        <p:spPr>
          <a:xfrm>
            <a:off x="2109329" y="378605"/>
            <a:ext cx="4997522" cy="923330"/>
          </a:xfrm>
          <a:prstGeom prst="rect">
            <a:avLst/>
          </a:prstGeom>
          <a:noFill/>
        </p:spPr>
        <p:txBody>
          <a:bodyPr wrap="none">
            <a:spAutoFit/>
          </a:bodyPr>
          <a:lstStyle/>
          <a:p>
            <a:pPr algn="ctr" fontAlgn="base">
              <a:spcBef>
                <a:spcPct val="0"/>
              </a:spcBef>
              <a:spcAft>
                <a:spcPct val="0"/>
              </a:spcAft>
              <a:defRPr/>
            </a:pPr>
            <a:r>
              <a:rPr lang="ru-RU" sz="5400" b="1" dirty="0">
                <a:ln w="22225">
                  <a:solidFill>
                    <a:srgbClr val="C0504D"/>
                  </a:solidFill>
                  <a:prstDash val="solid"/>
                </a:ln>
                <a:solidFill>
                  <a:srgbClr val="C0504D">
                    <a:lumMod val="40000"/>
                    <a:lumOff val="60000"/>
                  </a:srgbClr>
                </a:solidFill>
                <a:latin typeface="Arial" panose="020B0604020202020204" pitchFamily="34" charset="0"/>
                <a:cs typeface="Arial" panose="020B0604020202020204" pitchFamily="34" charset="0"/>
              </a:rPr>
              <a:t>Актуальность</a:t>
            </a:r>
          </a:p>
        </p:txBody>
      </p:sp>
      <p:sp>
        <p:nvSpPr>
          <p:cNvPr id="5" name="Прямоугольник 4"/>
          <p:cNvSpPr/>
          <p:nvPr/>
        </p:nvSpPr>
        <p:spPr>
          <a:xfrm rot="10800000" flipV="1">
            <a:off x="143595" y="980728"/>
            <a:ext cx="8928991" cy="5262979"/>
          </a:xfrm>
          <a:prstGeom prst="rect">
            <a:avLst/>
          </a:prstGeom>
          <a:noFill/>
        </p:spPr>
        <p:txBody>
          <a:bodyPr>
            <a:spAutoFit/>
          </a:bodyPr>
          <a:lstStyle/>
          <a:p>
            <a:pPr algn="ctr" fontAlgn="base">
              <a:spcBef>
                <a:spcPct val="0"/>
              </a:spcBef>
              <a:spcAft>
                <a:spcPct val="0"/>
              </a:spcAft>
              <a:defRPr/>
            </a:pPr>
            <a:r>
              <a:rPr lang="ru-RU" sz="2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cs typeface="Arial" panose="020B0604020202020204" pitchFamily="34" charset="0"/>
              </a:rPr>
              <a:t/>
            </a:r>
            <a:br>
              <a:rPr lang="ru-RU" sz="28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Arial" panose="020B0604020202020204" pitchFamily="34" charset="0"/>
                <a:cs typeface="Arial" panose="020B0604020202020204" pitchFamily="34" charset="0"/>
              </a:rPr>
            </a:br>
            <a:r>
              <a:rPr lang="ru-RU" sz="2800" b="1" dirty="0">
                <a:ln w="9525">
                  <a:solidFill>
                    <a:prstClr val="white"/>
                  </a:solidFill>
                  <a:prstDash val="solid"/>
                </a:ln>
                <a:effectLst>
                  <a:outerShdw blurRad="12700" dist="38100" dir="2700000" algn="tl" rotWithShape="0">
                    <a:prstClr val="white">
                      <a:lumMod val="50000"/>
                    </a:prstClr>
                  </a:outerShdw>
                </a:effectLst>
                <a:latin typeface="Arial" panose="020B0604020202020204" pitchFamily="34" charset="0"/>
                <a:cs typeface="Arial" panose="020B0604020202020204" pitchFamily="34" charset="0"/>
              </a:rPr>
              <a:t>В театрализованной деятельности ребёнок раскрепощается, передаёт свои творческие замыслы, получает удовлетворение от деятельности. Театрализованная деятельность способствует раскрытию личности ребёнка, его индивидуальности, творческого потенциала. Ребёнок имеет возможность выразить свои чувства, переживания, эмоции, разрешить свои внутренние конфликты. Развивается память, мышление, воображение, внимание и активизируется словарь детей.</a:t>
            </a:r>
          </a:p>
        </p:txBody>
      </p:sp>
    </p:spTree>
    <p:extLst>
      <p:ext uri="{BB962C8B-B14F-4D97-AF65-F5344CB8AC3E}">
        <p14:creationId xmlns="" xmlns:p14="http://schemas.microsoft.com/office/powerpoint/2010/main" val="701828109"/>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9458"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9"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0"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1" name="TextBox 3"/>
          <p:cNvSpPr txBox="1">
            <a:spLocks noChangeArrowheads="1"/>
          </p:cNvSpPr>
          <p:nvPr/>
        </p:nvSpPr>
        <p:spPr bwMode="auto">
          <a:xfrm>
            <a:off x="357158" y="1714488"/>
            <a:ext cx="686117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Wingdings" pitchFamily="2" charset="2"/>
              <a:buChar char="v"/>
            </a:pPr>
            <a:r>
              <a:rPr lang="ru-RU" altLang="ru-RU" sz="2800" dirty="0" smtClean="0">
                <a:solidFill>
                  <a:prstClr val="black"/>
                </a:solidFill>
                <a:latin typeface="Arial" charset="0"/>
                <a:cs typeface="Arial" charset="0"/>
              </a:rPr>
              <a:t> включаться в любую организованную</a:t>
            </a:r>
          </a:p>
          <a:p>
            <a:pPr fontAlgn="base">
              <a:spcBef>
                <a:spcPct val="0"/>
              </a:spcBef>
              <a:spcAft>
                <a:spcPct val="0"/>
              </a:spcAft>
              <a:buNone/>
            </a:pPr>
            <a:r>
              <a:rPr lang="ru-RU" altLang="ru-RU" sz="2800" dirty="0" smtClean="0">
                <a:solidFill>
                  <a:prstClr val="black"/>
                </a:solidFill>
                <a:latin typeface="Arial" charset="0"/>
                <a:cs typeface="Arial" charset="0"/>
              </a:rPr>
              <a:t> образовательную деятельность;</a:t>
            </a:r>
          </a:p>
        </p:txBody>
      </p:sp>
      <p:sp>
        <p:nvSpPr>
          <p:cNvPr id="10" name="Прямоугольник 9"/>
          <p:cNvSpPr/>
          <p:nvPr/>
        </p:nvSpPr>
        <p:spPr>
          <a:xfrm>
            <a:off x="0" y="428604"/>
            <a:ext cx="9144000" cy="1200329"/>
          </a:xfrm>
          <a:prstGeom prst="rect">
            <a:avLst/>
          </a:prstGeom>
          <a:noFill/>
        </p:spPr>
        <p:txBody>
          <a:bodyPr>
            <a:spAutoFit/>
          </a:bodyPr>
          <a:lstStyle/>
          <a:p>
            <a:pPr algn="ctr" fontAlgn="base">
              <a:spcBef>
                <a:spcPct val="0"/>
              </a:spcBef>
              <a:spcAft>
                <a:spcPct val="0"/>
              </a:spcAft>
              <a:defRPr/>
            </a:pPr>
            <a:r>
              <a:rPr lang="ru-RU" sz="2400" b="1" dirty="0">
                <a:ln w="10160">
                  <a:solidFill>
                    <a:prstClr val="black"/>
                  </a:solidFill>
                  <a:prstDash val="solid"/>
                </a:ln>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Организация работы по театрализованной деятельности </a:t>
            </a:r>
            <a:r>
              <a:rPr lang="ru-RU" sz="2400" b="1" dirty="0" smtClean="0">
                <a:ln w="10160">
                  <a:solidFill>
                    <a:prstClr val="black"/>
                  </a:solidFill>
                  <a:prstDash val="solid"/>
                </a:ln>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ru-RU" sz="2400" b="1" dirty="0">
                <a:ln w="10160">
                  <a:solidFill>
                    <a:prstClr val="black"/>
                  </a:solidFill>
                  <a:prstDash val="solid"/>
                </a:ln>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в соответствие с ФГОС может быть включена во все режимные моменты:</a:t>
            </a:r>
          </a:p>
        </p:txBody>
      </p:sp>
      <p:pic>
        <p:nvPicPr>
          <p:cNvPr id="7" name="Рисунок 6" descr="IMG_20170619_102611.jpg"/>
          <p:cNvPicPr>
            <a:picLocks noChangeAspect="1"/>
          </p:cNvPicPr>
          <p:nvPr/>
        </p:nvPicPr>
        <p:blipFill>
          <a:blip r:embed="rId4" cstate="print"/>
          <a:stretch>
            <a:fillRect/>
          </a:stretch>
        </p:blipFill>
        <p:spPr>
          <a:xfrm>
            <a:off x="2035967" y="2714620"/>
            <a:ext cx="5072066" cy="3804050"/>
          </a:xfrm>
          <a:prstGeom prst="rect">
            <a:avLst/>
          </a:prstGeom>
        </p:spPr>
      </p:pic>
    </p:spTree>
    <p:extLst>
      <p:ext uri="{BB962C8B-B14F-4D97-AF65-F5344CB8AC3E}">
        <p14:creationId xmlns="" xmlns:p14="http://schemas.microsoft.com/office/powerpoint/2010/main" val="3362716320"/>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9458"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59"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7224" y="656907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0"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TextBox 4"/>
          <p:cNvSpPr txBox="1">
            <a:spLocks noChangeArrowheads="1"/>
          </p:cNvSpPr>
          <p:nvPr/>
        </p:nvSpPr>
        <p:spPr bwMode="auto">
          <a:xfrm>
            <a:off x="500034" y="500042"/>
            <a:ext cx="3714776"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 typeface="Wingdings" pitchFamily="2" charset="2"/>
              <a:buChar char="v"/>
            </a:pPr>
            <a:r>
              <a:rPr lang="ru-RU" altLang="ru-RU" sz="2400" dirty="0" smtClean="0">
                <a:solidFill>
                  <a:prstClr val="black"/>
                </a:solidFill>
                <a:latin typeface="Arial" charset="0"/>
                <a:cs typeface="Arial" charset="0"/>
              </a:rPr>
              <a:t> в совместную деятельность детей и взрослых в     свободное время (в содержание праздников, развлечений и досугов);</a:t>
            </a:r>
          </a:p>
        </p:txBody>
      </p:sp>
      <p:sp>
        <p:nvSpPr>
          <p:cNvPr id="6" name="TextBox 5"/>
          <p:cNvSpPr txBox="1"/>
          <p:nvPr/>
        </p:nvSpPr>
        <p:spPr>
          <a:xfrm>
            <a:off x="4429124" y="3571876"/>
            <a:ext cx="4357718" cy="2246769"/>
          </a:xfrm>
          <a:prstGeom prst="rect">
            <a:avLst/>
          </a:prstGeom>
          <a:noFill/>
        </p:spPr>
        <p:txBody>
          <a:bodyPr wrap="square">
            <a:spAutoFit/>
          </a:bodyPr>
          <a:lstStyle/>
          <a:p>
            <a:pPr marL="1200150" lvl="2" indent="-285750" fontAlgn="base">
              <a:spcBef>
                <a:spcPct val="0"/>
              </a:spcBef>
              <a:spcAft>
                <a:spcPct val="0"/>
              </a:spcAft>
              <a:buFont typeface="Wingdings" panose="05000000000000000000" pitchFamily="2" charset="2"/>
              <a:buChar char="v"/>
              <a:defRPr/>
            </a:pPr>
            <a:r>
              <a:rPr lang="ru-RU" sz="2800" dirty="0" smtClean="0">
                <a:solidFill>
                  <a:prstClr val="black"/>
                </a:solidFill>
                <a:latin typeface="Arial" panose="020B0604020202020204" pitchFamily="34" charset="0"/>
                <a:cs typeface="Arial" panose="020B0604020202020204" pitchFamily="34" charset="0"/>
              </a:rPr>
              <a:t>осуществляться  в самостоятельной деятельности </a:t>
            </a:r>
            <a:r>
              <a:rPr lang="ru-RU" sz="2800" dirty="0">
                <a:solidFill>
                  <a:prstClr val="black"/>
                </a:solidFill>
                <a:latin typeface="Arial" panose="020B0604020202020204" pitchFamily="34" charset="0"/>
                <a:cs typeface="Arial" panose="020B0604020202020204" pitchFamily="34" charset="0"/>
              </a:rPr>
              <a:t>детей.</a:t>
            </a:r>
          </a:p>
        </p:txBody>
      </p:sp>
      <p:pic>
        <p:nvPicPr>
          <p:cNvPr id="10" name="Рисунок 9" descr="_DSC0656.JPG"/>
          <p:cNvPicPr>
            <a:picLocks noChangeAspect="1"/>
          </p:cNvPicPr>
          <p:nvPr/>
        </p:nvPicPr>
        <p:blipFill>
          <a:blip r:embed="rId4" cstate="print"/>
          <a:srcRect l="24219" r="32812" b="69693"/>
          <a:stretch>
            <a:fillRect/>
          </a:stretch>
        </p:blipFill>
        <p:spPr>
          <a:xfrm>
            <a:off x="4110148" y="571480"/>
            <a:ext cx="4533818" cy="2702354"/>
          </a:xfrm>
          <a:prstGeom prst="rect">
            <a:avLst/>
          </a:prstGeom>
        </p:spPr>
      </p:pic>
      <p:pic>
        <p:nvPicPr>
          <p:cNvPr id="8" name="Рисунок 7" descr="IMG_20170525_161905.jpg"/>
          <p:cNvPicPr>
            <a:picLocks noChangeAspect="1"/>
          </p:cNvPicPr>
          <p:nvPr/>
        </p:nvPicPr>
        <p:blipFill>
          <a:blip r:embed="rId5" cstate="print"/>
          <a:stretch>
            <a:fillRect/>
          </a:stretch>
        </p:blipFill>
        <p:spPr>
          <a:xfrm>
            <a:off x="333345" y="3571876"/>
            <a:ext cx="3952904" cy="2964678"/>
          </a:xfrm>
          <a:prstGeom prst="rect">
            <a:avLst/>
          </a:prstGeom>
        </p:spPr>
      </p:pic>
    </p:spTree>
    <p:extLst>
      <p:ext uri="{BB962C8B-B14F-4D97-AF65-F5344CB8AC3E}">
        <p14:creationId xmlns="" xmlns:p14="http://schemas.microsoft.com/office/powerpoint/2010/main" val="3362716320"/>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15362" name="Рисунок 3"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188" y="115888"/>
            <a:ext cx="799306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Рисунок 4"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0113" y="6524625"/>
            <a:ext cx="3490912"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4" name="Рисунок 5" descr="гирлянда.gif"/>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427538" y="6524625"/>
            <a:ext cx="3889375" cy="28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Прямоугольник 1"/>
          <p:cNvSpPr/>
          <p:nvPr/>
        </p:nvSpPr>
        <p:spPr>
          <a:xfrm>
            <a:off x="428596" y="214290"/>
            <a:ext cx="8280920" cy="1324978"/>
          </a:xfrm>
          <a:prstGeom prst="rect">
            <a:avLst/>
          </a:prstGeom>
        </p:spPr>
        <p:txBody>
          <a:bodyPr wrap="square">
            <a:spAutoFit/>
          </a:bodyPr>
          <a:lstStyle/>
          <a:p>
            <a:pPr lvl="0" algn="ctr">
              <a:lnSpc>
                <a:spcPct val="90000"/>
              </a:lnSpc>
              <a:spcBef>
                <a:spcPct val="20000"/>
              </a:spcBef>
            </a:pPr>
            <a:r>
              <a:rPr lang="ru-RU" sz="4400" b="1" dirty="0" smtClean="0">
                <a:solidFill>
                  <a:prstClr val="black"/>
                </a:solidFill>
                <a:latin typeface="Monotype Corsiva" pitchFamily="66" charset="0"/>
              </a:rPr>
              <a:t>Основные формы работы</a:t>
            </a:r>
          </a:p>
          <a:p>
            <a:pPr lvl="0" algn="ctr">
              <a:lnSpc>
                <a:spcPct val="90000"/>
              </a:lnSpc>
              <a:spcBef>
                <a:spcPct val="20000"/>
              </a:spcBef>
            </a:pPr>
            <a:endParaRPr lang="ru-RU" sz="3600" b="1" dirty="0">
              <a:solidFill>
                <a:prstClr val="black"/>
              </a:solidFill>
              <a:latin typeface="Monotype Corsiva" pitchFamily="66" charset="0"/>
            </a:endParaRPr>
          </a:p>
        </p:txBody>
      </p:sp>
      <p:sp>
        <p:nvSpPr>
          <p:cNvPr id="3" name="Прямоугольник 2"/>
          <p:cNvSpPr/>
          <p:nvPr/>
        </p:nvSpPr>
        <p:spPr>
          <a:xfrm>
            <a:off x="287016" y="857232"/>
            <a:ext cx="8856984" cy="584775"/>
          </a:xfrm>
          <a:prstGeom prst="rect">
            <a:avLst/>
          </a:prstGeom>
        </p:spPr>
        <p:txBody>
          <a:bodyPr wrap="square">
            <a:spAutoFit/>
          </a:bodyPr>
          <a:lstStyle/>
          <a:p>
            <a:pPr lvl="0" algn="ctr">
              <a:defRPr/>
            </a:pPr>
            <a:r>
              <a:rPr lang="ru-RU" sz="3200" b="1" kern="0" dirty="0" smtClean="0">
                <a:solidFill>
                  <a:sysClr val="windowText" lastClr="000000"/>
                </a:solidFill>
                <a:latin typeface="Monotype Corsiva" panose="03010101010201010101" pitchFamily="66" charset="0"/>
              </a:rPr>
              <a:t>Ритмопластика</a:t>
            </a:r>
            <a:endParaRPr lang="ru-RU" sz="3200" b="1" kern="0" dirty="0">
              <a:solidFill>
                <a:sysClr val="windowText" lastClr="000000"/>
              </a:solidFill>
              <a:latin typeface="Monotype Corsiva" panose="03010101010201010101" pitchFamily="66" charset="0"/>
            </a:endParaRPr>
          </a:p>
        </p:txBody>
      </p:sp>
      <p:pic>
        <p:nvPicPr>
          <p:cNvPr id="4" name="Рисунок 3"/>
          <p:cNvPicPr>
            <a:picLocks noChangeAspect="1"/>
          </p:cNvPicPr>
          <p:nvPr/>
        </p:nvPicPr>
        <p:blipFill rotWithShape="1">
          <a:blip r:embed="rId4" cstate="print">
            <a:extLst>
              <a:ext uri="{28A0092B-C50C-407E-A947-70E740481C1C}">
                <a14:useLocalDpi xmlns="" xmlns:a14="http://schemas.microsoft.com/office/drawing/2010/main" val="0"/>
              </a:ext>
            </a:extLst>
          </a:blip>
          <a:srcRect t="32607" b="7590"/>
          <a:stretch/>
        </p:blipFill>
        <p:spPr>
          <a:xfrm>
            <a:off x="142844" y="3143248"/>
            <a:ext cx="4551514" cy="3357586"/>
          </a:xfrm>
          <a:prstGeom prst="rect">
            <a:avLst/>
          </a:prstGeom>
        </p:spPr>
      </p:pic>
      <p:pic>
        <p:nvPicPr>
          <p:cNvPr id="5" name="Рисунок 4"/>
          <p:cNvPicPr>
            <a:picLocks noChangeAspect="1"/>
          </p:cNvPicPr>
          <p:nvPr/>
        </p:nvPicPr>
        <p:blipFill rotWithShape="1">
          <a:blip r:embed="rId5" cstate="print">
            <a:extLst>
              <a:ext uri="{28A0092B-C50C-407E-A947-70E740481C1C}">
                <a14:useLocalDpi xmlns="" xmlns:a14="http://schemas.microsoft.com/office/drawing/2010/main" val="0"/>
              </a:ext>
            </a:extLst>
          </a:blip>
          <a:srcRect t="16400" r="40891" b="24753"/>
          <a:stretch/>
        </p:blipFill>
        <p:spPr>
          <a:xfrm>
            <a:off x="4857752" y="3143248"/>
            <a:ext cx="4143404" cy="3357586"/>
          </a:xfrm>
          <a:prstGeom prst="rect">
            <a:avLst/>
          </a:prstGeom>
        </p:spPr>
      </p:pic>
      <p:sp>
        <p:nvSpPr>
          <p:cNvPr id="11265" name="Rectangle 1"/>
          <p:cNvSpPr>
            <a:spLocks noChangeArrowheads="1"/>
          </p:cNvSpPr>
          <p:nvPr/>
        </p:nvSpPr>
        <p:spPr bwMode="auto">
          <a:xfrm>
            <a:off x="0" y="1285860"/>
            <a:ext cx="91440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состоит из комплексных музыкальных, ритмических, пластических игр и упражнений, необходимых для обеспечения развития врождённых психомоторных дарований ребят, выразительности и свободы телодвижений, открытия ощущения согласия своего тела с окружающей средой.</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8422392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par>
                          <p:cTn id="8" fill="hold">
                            <p:stCondLst>
                              <p:cond delay="2000"/>
                            </p:stCondLst>
                            <p:childTnLst>
                              <p:par>
                                <p:cTn id="9" presetID="21"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4)">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TotalTime>
  <Words>391</Words>
  <Application>Microsoft Office PowerPoint</Application>
  <PresentationFormat>Экран (4:3)</PresentationFormat>
  <Paragraphs>46</Paragraphs>
  <Slides>19</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8</vt:i4>
      </vt:variant>
      <vt:variant>
        <vt:lpstr>Заголовки слайдов</vt:lpstr>
      </vt:variant>
      <vt:variant>
        <vt:i4>19</vt:i4>
      </vt:variant>
    </vt:vector>
  </HeadingPairs>
  <TitlesOfParts>
    <vt:vector size="32" baseType="lpstr">
      <vt:lpstr>Arial</vt:lpstr>
      <vt:lpstr>Calibri</vt:lpstr>
      <vt:lpstr>Franklin Gothic Heavy</vt:lpstr>
      <vt:lpstr>Wingdings</vt:lpstr>
      <vt:lpstr>Monotype Corsiva</vt:lpstr>
      <vt:lpstr>Тема Office</vt:lpstr>
      <vt:lpstr>1_Тема Office</vt:lpstr>
      <vt:lpstr>2_Тема Office</vt:lpstr>
      <vt:lpstr>3_Тема Office</vt:lpstr>
      <vt:lpstr>4_Тема Office</vt:lpstr>
      <vt:lpstr>5_Тема Office</vt:lpstr>
      <vt:lpstr>6_Тема Office</vt:lpstr>
      <vt:lpstr>7_Тема Office</vt:lpstr>
      <vt:lpstr>Слайд 1</vt:lpstr>
      <vt:lpstr>Слайд 2</vt:lpstr>
      <vt:lpstr>Слайд 3</vt:lpstr>
      <vt:lpstr>Слайд 4</vt:lpstr>
      <vt:lpstr>В условиях перехода на ФГОС один из основных принципов дошкольного образования, отражённый в Стандарте: </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Новый подход к организации театрализованной деятельности включает в себя: -Театрализованную деятельность, в основу которой положен принцип предоставления всем детям равных возможностей. -Предоставление ребёнку возможности для проявления инициативы и самостоятельности при выборе роли и характера для своего героя.</vt:lpstr>
      <vt:lpstr> Результаты работы : </vt:lpstr>
      <vt:lpstr>Слайд 18</vt:lpstr>
      <vt:lpstr>Слайд 19</vt:lpstr>
    </vt:vector>
  </TitlesOfParts>
  <Company>diakov.net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dc:creator>
  <cp:lastModifiedBy>Пользователь Windows</cp:lastModifiedBy>
  <cp:revision>41</cp:revision>
  <dcterms:created xsi:type="dcterms:W3CDTF">2017-06-08T10:36:25Z</dcterms:created>
  <dcterms:modified xsi:type="dcterms:W3CDTF">2017-06-21T09:22:21Z</dcterms:modified>
</cp:coreProperties>
</file>